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 id="2147484017" r:id="rId5"/>
  </p:sldMasterIdLst>
  <p:notesMasterIdLst>
    <p:notesMasterId r:id="rId72"/>
  </p:notesMasterIdLst>
  <p:handoutMasterIdLst>
    <p:handoutMasterId r:id="rId73"/>
  </p:handoutMasterIdLst>
  <p:sldIdLst>
    <p:sldId id="520" r:id="rId6"/>
    <p:sldId id="2076136809" r:id="rId7"/>
    <p:sldId id="651" r:id="rId8"/>
    <p:sldId id="628" r:id="rId9"/>
    <p:sldId id="629" r:id="rId10"/>
    <p:sldId id="644" r:id="rId11"/>
    <p:sldId id="566" r:id="rId12"/>
    <p:sldId id="626" r:id="rId13"/>
    <p:sldId id="295" r:id="rId14"/>
    <p:sldId id="633" r:id="rId15"/>
    <p:sldId id="589" r:id="rId16"/>
    <p:sldId id="649" r:id="rId17"/>
    <p:sldId id="650" r:id="rId18"/>
    <p:sldId id="634" r:id="rId19"/>
    <p:sldId id="645" r:id="rId20"/>
    <p:sldId id="667" r:id="rId21"/>
    <p:sldId id="569" r:id="rId22"/>
    <p:sldId id="2076136803" r:id="rId23"/>
    <p:sldId id="311" r:id="rId24"/>
    <p:sldId id="2076136804" r:id="rId25"/>
    <p:sldId id="305" r:id="rId26"/>
    <p:sldId id="327" r:id="rId27"/>
    <p:sldId id="610" r:id="rId28"/>
    <p:sldId id="657" r:id="rId29"/>
    <p:sldId id="658" r:id="rId30"/>
    <p:sldId id="659" r:id="rId31"/>
    <p:sldId id="660" r:id="rId32"/>
    <p:sldId id="661" r:id="rId33"/>
    <p:sldId id="662" r:id="rId34"/>
    <p:sldId id="663" r:id="rId35"/>
    <p:sldId id="665" r:id="rId36"/>
    <p:sldId id="643" r:id="rId37"/>
    <p:sldId id="620" r:id="rId38"/>
    <p:sldId id="559" r:id="rId39"/>
    <p:sldId id="2076136810" r:id="rId40"/>
    <p:sldId id="564" r:id="rId41"/>
    <p:sldId id="2076136811" r:id="rId42"/>
    <p:sldId id="570" r:id="rId43"/>
    <p:sldId id="5865" r:id="rId44"/>
    <p:sldId id="5866" r:id="rId45"/>
    <p:sldId id="5874" r:id="rId46"/>
    <p:sldId id="5867" r:id="rId47"/>
    <p:sldId id="5868" r:id="rId48"/>
    <p:sldId id="5870" r:id="rId49"/>
    <p:sldId id="2076136812" r:id="rId50"/>
    <p:sldId id="5878" r:id="rId51"/>
    <p:sldId id="5880" r:id="rId52"/>
    <p:sldId id="5881" r:id="rId53"/>
    <p:sldId id="516" r:id="rId54"/>
    <p:sldId id="616" r:id="rId55"/>
    <p:sldId id="617" r:id="rId56"/>
    <p:sldId id="666" r:id="rId57"/>
    <p:sldId id="668" r:id="rId58"/>
    <p:sldId id="618" r:id="rId59"/>
    <p:sldId id="521" r:id="rId60"/>
    <p:sldId id="619" r:id="rId61"/>
    <p:sldId id="523" r:id="rId62"/>
    <p:sldId id="631" r:id="rId63"/>
    <p:sldId id="2076136800" r:id="rId64"/>
    <p:sldId id="2076136802" r:id="rId65"/>
    <p:sldId id="557" r:id="rId66"/>
    <p:sldId id="316" r:id="rId67"/>
    <p:sldId id="313" r:id="rId68"/>
    <p:sldId id="312" r:id="rId69"/>
    <p:sldId id="5942" r:id="rId70"/>
    <p:sldId id="553" r:id="rId71"/>
  </p:sldIdLst>
  <p:sldSz cx="9144000" cy="5143500" type="screen16x9"/>
  <p:notesSz cx="6858000" cy="9144000"/>
  <p:custDataLst>
    <p:tags r:id="rId74"/>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521415D9-36F7-43E2-AB2F-B90AF26B5E84}">
      <p14:sectionLst xmlns:p14="http://schemas.microsoft.com/office/powerpoint/2010/main">
        <p14:section name="Title" id="{57DC69AD-A26E-47D6-B65E-46E672F711FE}">
          <p14:sldIdLst>
            <p14:sldId id="520"/>
            <p14:sldId id="2076136809"/>
            <p14:sldId id="651"/>
            <p14:sldId id="628"/>
            <p14:sldId id="629"/>
            <p14:sldId id="644"/>
            <p14:sldId id="566"/>
            <p14:sldId id="626"/>
            <p14:sldId id="295"/>
            <p14:sldId id="633"/>
            <p14:sldId id="589"/>
            <p14:sldId id="649"/>
            <p14:sldId id="650"/>
            <p14:sldId id="634"/>
            <p14:sldId id="645"/>
            <p14:sldId id="667"/>
            <p14:sldId id="569"/>
            <p14:sldId id="2076136803"/>
            <p14:sldId id="311"/>
            <p14:sldId id="2076136804"/>
            <p14:sldId id="305"/>
            <p14:sldId id="327"/>
            <p14:sldId id="610"/>
            <p14:sldId id="657"/>
            <p14:sldId id="658"/>
            <p14:sldId id="659"/>
            <p14:sldId id="660"/>
            <p14:sldId id="661"/>
            <p14:sldId id="662"/>
            <p14:sldId id="663"/>
            <p14:sldId id="665"/>
            <p14:sldId id="643"/>
            <p14:sldId id="620"/>
            <p14:sldId id="559"/>
            <p14:sldId id="2076136810"/>
            <p14:sldId id="564"/>
            <p14:sldId id="2076136811"/>
            <p14:sldId id="570"/>
            <p14:sldId id="5865"/>
            <p14:sldId id="5866"/>
            <p14:sldId id="5874"/>
            <p14:sldId id="5867"/>
            <p14:sldId id="5868"/>
            <p14:sldId id="5870"/>
            <p14:sldId id="2076136812"/>
            <p14:sldId id="5878"/>
            <p14:sldId id="5880"/>
            <p14:sldId id="5881"/>
            <p14:sldId id="516"/>
            <p14:sldId id="616"/>
            <p14:sldId id="617"/>
            <p14:sldId id="666"/>
            <p14:sldId id="668"/>
            <p14:sldId id="618"/>
            <p14:sldId id="521"/>
            <p14:sldId id="619"/>
            <p14:sldId id="523"/>
            <p14:sldId id="631"/>
            <p14:sldId id="2076136800"/>
            <p14:sldId id="2076136802"/>
            <p14:sldId id="557"/>
            <p14:sldId id="316"/>
            <p14:sldId id="313"/>
            <p14:sldId id="312"/>
            <p14:sldId id="5942"/>
            <p14:sldId id="553"/>
          </p14:sldIdLst>
        </p14:section>
        <p14:section name="Segue" id="{769C1531-1D68-44DE-9081-A6548BE7F9DF}">
          <p14:sldIdLst/>
        </p14:section>
        <p14:section name="Quote slides" id="{6ADCA1DA-4FD2-4119-BAF5-64D136DA2684}">
          <p14:sldIdLst/>
        </p14:section>
        <p14:section name="Text Slides" id="{291AD1F2-09EC-4502-AA26-4C6E419F9E62}">
          <p14:sldIdLst/>
        </p14:section>
        <p14:section name="Charts and Tables" id="{B39E9D49-010E-44C0-9FA7-333FF1AC4CEB}">
          <p14:sldIdLst/>
        </p14:section>
        <p14:section name="Photo Slides" id="{D234F0B1-B17B-478A-B377-718D1A2B486D}">
          <p14:sldIdLst/>
        </p14:section>
        <p14:section name="Best Practices" id="{B16B0119-F592-42F7-9D01-1C22FDD9DB10}">
          <p14:sldIdLst/>
        </p14:section>
      </p14:sectionLst>
    </p:ext>
    <p:ext uri="{EFAFB233-063F-42B5-8137-9DF3F51BA10A}">
      <p15:sldGuideLst xmlns:p15="http://schemas.microsoft.com/office/powerpoint/2012/main">
        <p15:guide id="1" pos="3144" userDrawn="1">
          <p15:clr>
            <a:srgbClr val="A4A3A4"/>
          </p15:clr>
        </p15:guide>
        <p15:guide id="2" orient="horz" pos="162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Kate Ryan" initials="KR" lastIdx="11" clrIdx="1"/>
  <p:cmAuthor id="2" name="Peter Alexander (petalexa)" initials="PA(" lastIdx="4" clrIdx="2">
    <p:extLst>
      <p:ext uri="{19B8F6BF-5375-455C-9EA6-DF929625EA0E}">
        <p15:presenceInfo xmlns:p15="http://schemas.microsoft.com/office/powerpoint/2012/main" userId="S::petalexa@cisco.com::fc057c28-544c-435e-8b1c-2679798076e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274D"/>
    <a:srgbClr val="004669"/>
    <a:srgbClr val="86DBF2"/>
    <a:srgbClr val="049FD9"/>
    <a:srgbClr val="1FAED4"/>
    <a:srgbClr val="72C059"/>
    <a:srgbClr val="B2D171"/>
    <a:srgbClr val="B8E1D0"/>
    <a:srgbClr val="26194B"/>
    <a:srgbClr val="9891A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BB9A65-7738-9E48-A15D-6FFC5ED37B5E}" v="1" dt="2021-11-15T23:51:11.144"/>
  </p1510:revLst>
</p1510:revInfo>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94150" autoAdjust="0"/>
  </p:normalViewPr>
  <p:slideViewPr>
    <p:cSldViewPr snapToGrid="0" snapToObjects="1" showGuides="1">
      <p:cViewPr varScale="1">
        <p:scale>
          <a:sx n="120" d="100"/>
          <a:sy n="120" d="100"/>
        </p:scale>
        <p:origin x="100" y="156"/>
      </p:cViewPr>
      <p:guideLst>
        <p:guide pos="3144"/>
        <p:guide orient="horz" pos="1620"/>
      </p:guideLst>
    </p:cSldViewPr>
  </p:slideViewPr>
  <p:notesTextViewPr>
    <p:cViewPr>
      <p:scale>
        <a:sx n="100" d="100"/>
        <a:sy n="100" d="100"/>
      </p:scale>
      <p:origin x="0" y="0"/>
    </p:cViewPr>
  </p:notesTextViewPr>
  <p:sorterViewPr>
    <p:cViewPr>
      <p:scale>
        <a:sx n="1" d="1"/>
        <a:sy n="1" d="1"/>
      </p:scale>
      <p:origin x="0" y="-52616"/>
    </p:cViewPr>
  </p:sorterViewPr>
  <p:notesViewPr>
    <p:cSldViewPr snapToGrid="0" snapToObjects="1" showGuides="1">
      <p:cViewPr varScale="1">
        <p:scale>
          <a:sx n="87" d="100"/>
          <a:sy n="87" d="100"/>
        </p:scale>
        <p:origin x="2574"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tags" Target="tags/tag1.xml"/><Relationship Id="rId79" Type="http://schemas.openxmlformats.org/officeDocument/2006/relationships/tableStyles" Target="tableStyle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notesMaster" Target="notesMasters/notesMaster1.xml"/><Relationship Id="rId80"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handoutMaster" Target="handoutMasters/handoutMaster1.xml"/><Relationship Id="rId78"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29"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11/15/2021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dirty="0"/>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A637A29-4E7E-A24B-BAB1-D48C888F91E4}" type="datetimeFigureOut">
              <a:rPr lang="en-US"/>
              <a:pPr>
                <a:defRPr/>
              </a:pPr>
              <a:t>11/15/2021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97A1FA6-25DE-9E4E-A34D-CF67DE7DBDC7}" type="slidenum">
              <a:rPr lang="en-US"/>
              <a:pPr>
                <a:defRPr/>
              </a:pPr>
              <a:t>‹#›</a:t>
            </a:fld>
            <a:endParaRPr lang="en-US" dirty="0"/>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a:t>
            </a:fld>
            <a:endParaRPr lang="en-US" dirty="0"/>
          </a:p>
        </p:txBody>
      </p:sp>
    </p:spTree>
    <p:extLst>
      <p:ext uri="{BB962C8B-B14F-4D97-AF65-F5344CB8AC3E}">
        <p14:creationId xmlns:p14="http://schemas.microsoft.com/office/powerpoint/2010/main" val="648460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15</a:t>
            </a:fld>
            <a:endParaRPr lang="en-US" dirty="0"/>
          </a:p>
        </p:txBody>
      </p:sp>
    </p:spTree>
    <p:extLst>
      <p:ext uri="{BB962C8B-B14F-4D97-AF65-F5344CB8AC3E}">
        <p14:creationId xmlns:p14="http://schemas.microsoft.com/office/powerpoint/2010/main" val="5913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22</a:t>
            </a:fld>
            <a:endParaRPr lang="en-US" dirty="0"/>
          </a:p>
        </p:txBody>
      </p:sp>
    </p:spTree>
    <p:extLst>
      <p:ext uri="{BB962C8B-B14F-4D97-AF65-F5344CB8AC3E}">
        <p14:creationId xmlns:p14="http://schemas.microsoft.com/office/powerpoint/2010/main" val="4008738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23</a:t>
            </a:fld>
            <a:endParaRPr lang="en-US" sz="1200" dirty="0">
              <a:latin typeface="Calibri" charset="0"/>
            </a:endParaRPr>
          </a:p>
        </p:txBody>
      </p:sp>
    </p:spTree>
    <p:extLst>
      <p:ext uri="{BB962C8B-B14F-4D97-AF65-F5344CB8AC3E}">
        <p14:creationId xmlns:p14="http://schemas.microsoft.com/office/powerpoint/2010/main" val="1038009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24</a:t>
            </a:fld>
            <a:endParaRPr lang="en-US" sz="1200" dirty="0">
              <a:latin typeface="Calibri" charset="0"/>
            </a:endParaRPr>
          </a:p>
        </p:txBody>
      </p:sp>
    </p:spTree>
    <p:extLst>
      <p:ext uri="{BB962C8B-B14F-4D97-AF65-F5344CB8AC3E}">
        <p14:creationId xmlns:p14="http://schemas.microsoft.com/office/powerpoint/2010/main" val="1380729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25</a:t>
            </a:fld>
            <a:endParaRPr lang="en-US" sz="1200" dirty="0">
              <a:latin typeface="Calibri" charset="0"/>
            </a:endParaRPr>
          </a:p>
        </p:txBody>
      </p:sp>
    </p:spTree>
    <p:extLst>
      <p:ext uri="{BB962C8B-B14F-4D97-AF65-F5344CB8AC3E}">
        <p14:creationId xmlns:p14="http://schemas.microsoft.com/office/powerpoint/2010/main" val="12928568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26</a:t>
            </a:fld>
            <a:endParaRPr lang="en-US" sz="1200" dirty="0">
              <a:latin typeface="Calibri" charset="0"/>
            </a:endParaRPr>
          </a:p>
        </p:txBody>
      </p:sp>
    </p:spTree>
    <p:extLst>
      <p:ext uri="{BB962C8B-B14F-4D97-AF65-F5344CB8AC3E}">
        <p14:creationId xmlns:p14="http://schemas.microsoft.com/office/powerpoint/2010/main" val="2001567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27</a:t>
            </a:fld>
            <a:endParaRPr lang="en-US" sz="1200" dirty="0">
              <a:latin typeface="Calibri" charset="0"/>
            </a:endParaRPr>
          </a:p>
        </p:txBody>
      </p:sp>
    </p:spTree>
    <p:extLst>
      <p:ext uri="{BB962C8B-B14F-4D97-AF65-F5344CB8AC3E}">
        <p14:creationId xmlns:p14="http://schemas.microsoft.com/office/powerpoint/2010/main" val="823454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28</a:t>
            </a:fld>
            <a:endParaRPr lang="en-US" sz="1200" dirty="0">
              <a:latin typeface="Calibri" charset="0"/>
            </a:endParaRPr>
          </a:p>
        </p:txBody>
      </p:sp>
    </p:spTree>
    <p:extLst>
      <p:ext uri="{BB962C8B-B14F-4D97-AF65-F5344CB8AC3E}">
        <p14:creationId xmlns:p14="http://schemas.microsoft.com/office/powerpoint/2010/main" val="7129839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29</a:t>
            </a:fld>
            <a:endParaRPr lang="en-US" sz="1200" dirty="0">
              <a:latin typeface="Calibri" charset="0"/>
            </a:endParaRPr>
          </a:p>
        </p:txBody>
      </p:sp>
    </p:spTree>
    <p:extLst>
      <p:ext uri="{BB962C8B-B14F-4D97-AF65-F5344CB8AC3E}">
        <p14:creationId xmlns:p14="http://schemas.microsoft.com/office/powerpoint/2010/main" val="3656184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30</a:t>
            </a:fld>
            <a:endParaRPr lang="en-US" sz="1200" dirty="0">
              <a:latin typeface="Calibri" charset="0"/>
            </a:endParaRPr>
          </a:p>
        </p:txBody>
      </p:sp>
    </p:spTree>
    <p:extLst>
      <p:ext uri="{BB962C8B-B14F-4D97-AF65-F5344CB8AC3E}">
        <p14:creationId xmlns:p14="http://schemas.microsoft.com/office/powerpoint/2010/main" val="319964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4</a:t>
            </a:fld>
            <a:endParaRPr lang="en-US" sz="1200" dirty="0">
              <a:latin typeface="Calibri" charset="0"/>
            </a:endParaRPr>
          </a:p>
        </p:txBody>
      </p:sp>
    </p:spTree>
    <p:extLst>
      <p:ext uri="{BB962C8B-B14F-4D97-AF65-F5344CB8AC3E}">
        <p14:creationId xmlns:p14="http://schemas.microsoft.com/office/powerpoint/2010/main" val="15914386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32</a:t>
            </a:fld>
            <a:endParaRPr lang="en-US" sz="1200" dirty="0">
              <a:latin typeface="Calibri" charset="0"/>
            </a:endParaRPr>
          </a:p>
        </p:txBody>
      </p:sp>
    </p:spTree>
    <p:extLst>
      <p:ext uri="{BB962C8B-B14F-4D97-AF65-F5344CB8AC3E}">
        <p14:creationId xmlns:p14="http://schemas.microsoft.com/office/powerpoint/2010/main" val="1871055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583739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40152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07840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866160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411867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151251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50</a:t>
            </a:fld>
            <a:endParaRPr lang="en-US" dirty="0"/>
          </a:p>
        </p:txBody>
      </p:sp>
    </p:spTree>
    <p:extLst>
      <p:ext uri="{BB962C8B-B14F-4D97-AF65-F5344CB8AC3E}">
        <p14:creationId xmlns:p14="http://schemas.microsoft.com/office/powerpoint/2010/main" val="14731987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51</a:t>
            </a:fld>
            <a:endParaRPr lang="en-US" dirty="0"/>
          </a:p>
        </p:txBody>
      </p:sp>
    </p:spTree>
    <p:extLst>
      <p:ext uri="{BB962C8B-B14F-4D97-AF65-F5344CB8AC3E}">
        <p14:creationId xmlns:p14="http://schemas.microsoft.com/office/powerpoint/2010/main" val="42686479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52</a:t>
            </a:fld>
            <a:endParaRPr lang="en-US" dirty="0"/>
          </a:p>
        </p:txBody>
      </p:sp>
    </p:spTree>
    <p:extLst>
      <p:ext uri="{BB962C8B-B14F-4D97-AF65-F5344CB8AC3E}">
        <p14:creationId xmlns:p14="http://schemas.microsoft.com/office/powerpoint/2010/main" val="3053358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5</a:t>
            </a:fld>
            <a:endParaRPr lang="en-US" sz="1200" dirty="0">
              <a:latin typeface="Calibri" charset="0"/>
            </a:endParaRPr>
          </a:p>
        </p:txBody>
      </p:sp>
    </p:spTree>
    <p:extLst>
      <p:ext uri="{BB962C8B-B14F-4D97-AF65-F5344CB8AC3E}">
        <p14:creationId xmlns:p14="http://schemas.microsoft.com/office/powerpoint/2010/main" val="33863727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53</a:t>
            </a:fld>
            <a:endParaRPr lang="en-US" dirty="0"/>
          </a:p>
        </p:txBody>
      </p:sp>
    </p:spTree>
    <p:extLst>
      <p:ext uri="{BB962C8B-B14F-4D97-AF65-F5344CB8AC3E}">
        <p14:creationId xmlns:p14="http://schemas.microsoft.com/office/powerpoint/2010/main" val="31128124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54</a:t>
            </a:fld>
            <a:endParaRPr lang="en-US" dirty="0"/>
          </a:p>
        </p:txBody>
      </p:sp>
    </p:spTree>
    <p:extLst>
      <p:ext uri="{BB962C8B-B14F-4D97-AF65-F5344CB8AC3E}">
        <p14:creationId xmlns:p14="http://schemas.microsoft.com/office/powerpoint/2010/main" val="5064746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55</a:t>
            </a:fld>
            <a:endParaRPr lang="en-US" dirty="0"/>
          </a:p>
        </p:txBody>
      </p:sp>
    </p:spTree>
    <p:extLst>
      <p:ext uri="{BB962C8B-B14F-4D97-AF65-F5344CB8AC3E}">
        <p14:creationId xmlns:p14="http://schemas.microsoft.com/office/powerpoint/2010/main" val="29325268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56</a:t>
            </a:fld>
            <a:endParaRPr lang="en-US" dirty="0"/>
          </a:p>
        </p:txBody>
      </p:sp>
    </p:spTree>
    <p:extLst>
      <p:ext uri="{BB962C8B-B14F-4D97-AF65-F5344CB8AC3E}">
        <p14:creationId xmlns:p14="http://schemas.microsoft.com/office/powerpoint/2010/main" val="3292793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D5C9D-2984-4E19-94F1-B579BF9CE3CD}" type="slidenum">
              <a:rPr lang="en-US" smtClean="0"/>
              <a:pPr/>
              <a:t>57</a:t>
            </a:fld>
            <a:endParaRPr lang="en-US" dirty="0"/>
          </a:p>
        </p:txBody>
      </p:sp>
    </p:spTree>
    <p:extLst>
      <p:ext uri="{BB962C8B-B14F-4D97-AF65-F5344CB8AC3E}">
        <p14:creationId xmlns:p14="http://schemas.microsoft.com/office/powerpoint/2010/main" val="16635308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Stanford and Eric Charlesworth in the CX organization have developed offers that closely align those that Turbonomic delivers today – </a:t>
            </a:r>
          </a:p>
          <a:p>
            <a:endParaRPr lang="en-US" dirty="0"/>
          </a:p>
          <a:p>
            <a:r>
              <a:rPr lang="en-US" dirty="0"/>
              <a:t>There are a number of offers that range from “free” sessions for IWO/CWOM customers that are like “ask the expert” and recorded “how to” videos for customers to help with adoption all the way up to comprehensive custom engagements.</a:t>
            </a:r>
          </a:p>
          <a:p>
            <a:endParaRPr lang="en-US" dirty="0"/>
          </a:p>
          <a:p>
            <a:r>
              <a:rPr lang="en-US" dirty="0"/>
              <a:t>We are funding up to 10 PoVs with CX in the Americas to test this out – if you have a PoV in mind, please reach out to me and I can get that started</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05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7</a:t>
            </a:fld>
            <a:endParaRPr lang="en-US" sz="1200" dirty="0">
              <a:latin typeface="Calibri" charset="0"/>
            </a:endParaRPr>
          </a:p>
        </p:txBody>
      </p:sp>
    </p:spTree>
    <p:extLst>
      <p:ext uri="{BB962C8B-B14F-4D97-AF65-F5344CB8AC3E}">
        <p14:creationId xmlns:p14="http://schemas.microsoft.com/office/powerpoint/2010/main" val="121320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8</a:t>
            </a:fld>
            <a:endParaRPr lang="en-US" sz="1200" dirty="0">
              <a:latin typeface="Calibri" charset="0"/>
            </a:endParaRPr>
          </a:p>
        </p:txBody>
      </p:sp>
    </p:spTree>
    <p:extLst>
      <p:ext uri="{BB962C8B-B14F-4D97-AF65-F5344CB8AC3E}">
        <p14:creationId xmlns:p14="http://schemas.microsoft.com/office/powerpoint/2010/main" val="28299689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10</a:t>
            </a:fld>
            <a:endParaRPr lang="en-US" sz="1200" dirty="0">
              <a:latin typeface="Calibri" charset="0"/>
            </a:endParaRPr>
          </a:p>
        </p:txBody>
      </p:sp>
    </p:spTree>
    <p:extLst>
      <p:ext uri="{BB962C8B-B14F-4D97-AF65-F5344CB8AC3E}">
        <p14:creationId xmlns:p14="http://schemas.microsoft.com/office/powerpoint/2010/main" val="3363801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fld id="{07A92C9F-2493-EB4B-8737-3D15058339EC}" type="slidenum">
              <a:rPr lang="en-US" sz="1200">
                <a:latin typeface="Calibri" charset="0"/>
              </a:rPr>
              <a:pPr eaLnBrk="1" fontAlgn="base" hangingPunct="1">
                <a:spcBef>
                  <a:spcPct val="0"/>
                </a:spcBef>
                <a:spcAft>
                  <a:spcPct val="0"/>
                </a:spcAft>
              </a:pPr>
              <a:t>11</a:t>
            </a:fld>
            <a:endParaRPr lang="en-US" sz="1200" dirty="0">
              <a:latin typeface="Calibri" charset="0"/>
            </a:endParaRPr>
          </a:p>
        </p:txBody>
      </p:sp>
    </p:spTree>
    <p:extLst>
      <p:ext uri="{BB962C8B-B14F-4D97-AF65-F5344CB8AC3E}">
        <p14:creationId xmlns:p14="http://schemas.microsoft.com/office/powerpoint/2010/main" val="1099114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06267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7A1FA6-25DE-9E4E-A34D-CF67DE7DBDC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57777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hasCustomPrompt="1"/>
          </p:nvPr>
        </p:nvSpPr>
        <p:spPr>
          <a:xfrm>
            <a:off x="469496" y="3856736"/>
            <a:ext cx="8296421" cy="288131"/>
          </a:xfrm>
          <a:prstGeom prst="rect">
            <a:avLst/>
          </a:prstGeom>
        </p:spPr>
        <p:txBody>
          <a:bodyPr lIns="91420" tIns="45710" rIns="91420" bIns="45710" anchor="b" anchorCtr="0">
            <a:noAutofit/>
          </a:bodyPr>
          <a:lstStyle>
            <a:lvl1pPr marL="0" indent="0" algn="l">
              <a:buNone/>
              <a:defRPr sz="1800" b="0" i="0">
                <a:solidFill>
                  <a:schemeClr val="bg1"/>
                </a:solidFill>
                <a:latin typeface="+mn-lt"/>
                <a:cs typeface="CiscoSansTT ExtraLight"/>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69496" y="4072669"/>
            <a:ext cx="8296421" cy="288131"/>
          </a:xfrm>
          <a:prstGeom prst="rect">
            <a:avLst/>
          </a:prstGeom>
        </p:spPr>
        <p:txBody>
          <a:bodyPr lIns="91420" tIns="45710" rIns="91420" bIns="45710"/>
          <a:lstStyle>
            <a:lvl1pPr marL="0" indent="0" algn="l">
              <a:buFontTx/>
              <a:buNone/>
              <a:defRPr lang="en-US" sz="1800" b="0" i="0" kern="1200" dirty="0" smtClean="0">
                <a:solidFill>
                  <a:schemeClr val="bg1"/>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69496" y="4348762"/>
            <a:ext cx="8296421" cy="288131"/>
          </a:xfrm>
          <a:prstGeom prst="rect">
            <a:avLst/>
          </a:prstGeom>
        </p:spPr>
        <p:txBody>
          <a:bodyPr lIns="91420" tIns="45710" rIns="91420" bIns="45710"/>
          <a:lstStyle>
            <a:lvl1pPr marL="0" indent="0" algn="l">
              <a:buFontTx/>
              <a:buNone/>
              <a:defRPr lang="en-US" sz="1800" b="0" i="0" kern="1200" dirty="0" smtClean="0">
                <a:solidFill>
                  <a:schemeClr val="bg1"/>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9" name="Text Placeholder 2"/>
          <p:cNvSpPr>
            <a:spLocks noGrp="1"/>
          </p:cNvSpPr>
          <p:nvPr>
            <p:ph type="body" sz="quarter" idx="13" hasCustomPrompt="1"/>
          </p:nvPr>
        </p:nvSpPr>
        <p:spPr>
          <a:xfrm>
            <a:off x="463292" y="304365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1"/>
                </a:solidFill>
                <a:latin typeface="+mj-lt"/>
                <a:cs typeface="CiscoSansTT ExtraLight"/>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0" name="Title 1"/>
          <p:cNvSpPr>
            <a:spLocks noGrp="1"/>
          </p:cNvSpPr>
          <p:nvPr>
            <p:ph type="ctrTitle" hasCustomPrompt="1"/>
          </p:nvPr>
        </p:nvSpPr>
        <p:spPr>
          <a:xfrm>
            <a:off x="425765" y="247216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1"/>
                </a:solidFill>
                <a:latin typeface="+mj-lt"/>
                <a:cs typeface="CiscoSansTT ExtraLight"/>
              </a:defRPr>
            </a:lvl1pPr>
          </a:lstStyle>
          <a:p>
            <a:r>
              <a:rPr lang="en-GB" dirty="0"/>
              <a:t>Presentation Title Goes Here</a:t>
            </a:r>
            <a:endParaRPr lang="en-US" dirty="0"/>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Tree>
    <p:extLst>
      <p:ext uri="{BB962C8B-B14F-4D97-AF65-F5344CB8AC3E}">
        <p14:creationId xmlns:p14="http://schemas.microsoft.com/office/powerpoint/2010/main" val="2122942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600" indent="-171450">
              <a:lnSpc>
                <a:spcPct val="95000"/>
              </a:lnSpc>
              <a:spcBef>
                <a:spcPts val="1110"/>
              </a:spcBef>
              <a:buClr>
                <a:schemeClr val="tx1"/>
              </a:buClr>
              <a:buSzPct val="80000"/>
              <a:buFont typeface="Arial"/>
              <a:buChar char="•"/>
              <a:defRPr sz="2000" b="0" i="0">
                <a:solidFill>
                  <a:schemeClr val="tx1"/>
                </a:solidFill>
                <a:latin typeface="+mn-lt"/>
                <a:ea typeface="CiscoSansTT Thin" charset="0"/>
                <a:cs typeface="CiscoSansTT Thin" charset="0"/>
              </a:defRPr>
            </a:lvl1pPr>
            <a:lvl2pPr marL="457200" indent="-165100">
              <a:lnSpc>
                <a:spcPct val="95000"/>
              </a:lnSpc>
              <a:spcBef>
                <a:spcPts val="450"/>
              </a:spcBef>
              <a:buClr>
                <a:schemeClr val="tx1"/>
              </a:buClr>
              <a:buSzPct val="80000"/>
              <a:buFont typeface="Arial"/>
              <a:buChar char="•"/>
              <a:defRPr sz="1800" b="0" i="0">
                <a:solidFill>
                  <a:schemeClr val="tx1"/>
                </a:solidFill>
                <a:latin typeface="+mn-lt"/>
                <a:ea typeface="CiscoSansTT Thin" charset="0"/>
                <a:cs typeface="CiscoSansTT Thin" charset="0"/>
              </a:defRPr>
            </a:lvl2pPr>
            <a:lvl3pPr marL="685800" indent="-109538">
              <a:buClr>
                <a:schemeClr val="tx1"/>
              </a:buClr>
              <a:buSzPct val="80000"/>
              <a:buFont typeface="Arial"/>
              <a:buChar char="•"/>
              <a:defRPr sz="1600" b="0" i="0">
                <a:solidFill>
                  <a:schemeClr val="tx1"/>
                </a:solidFill>
                <a:latin typeface="+mn-lt"/>
                <a:ea typeface="CiscoSansTT Thin" charset="0"/>
                <a:cs typeface="CiscoSansTT Thin" charset="0"/>
              </a:defRPr>
            </a:lvl3pPr>
            <a:lvl4pPr marL="911035" indent="-171415">
              <a:buClr>
                <a:schemeClr val="tx1"/>
              </a:buClr>
              <a:buSzPct val="80000"/>
              <a:buFont typeface="Arial"/>
              <a:buChar char="•"/>
              <a:defRPr sz="1400" b="0" i="0">
                <a:solidFill>
                  <a:schemeClr val="tx1"/>
                </a:solidFill>
                <a:latin typeface="+mn-lt"/>
                <a:ea typeface="CiscoSansTT Thin" charset="0"/>
                <a:cs typeface="CiscoSansTT Thin" charset="0"/>
              </a:defRPr>
            </a:lvl4pPr>
            <a:lvl5pPr marL="1082450" indent="-168240">
              <a:buClr>
                <a:schemeClr val="tx1"/>
              </a:buClr>
              <a:buSzPct val="80000"/>
              <a:buFont typeface="Arial"/>
              <a:buChar char="•"/>
              <a:defRPr sz="1200" b="0" i="0">
                <a:solidFill>
                  <a:schemeClr val="tx1"/>
                </a:solidFill>
                <a:latin typeface="+mn-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GB" dirty="0"/>
              <a:t>Click to edit Master title style</a:t>
            </a:r>
          </a:p>
        </p:txBody>
      </p:sp>
    </p:spTree>
    <p:extLst>
      <p:ext uri="{BB962C8B-B14F-4D97-AF65-F5344CB8AC3E}">
        <p14:creationId xmlns:p14="http://schemas.microsoft.com/office/powerpoint/2010/main" val="331644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baseline="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3088030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GB" dirty="0"/>
              <a:t>Click to edit Master title style</a:t>
            </a:r>
          </a:p>
        </p:txBody>
      </p:sp>
    </p:spTree>
    <p:extLst>
      <p:ext uri="{BB962C8B-B14F-4D97-AF65-F5344CB8AC3E}">
        <p14:creationId xmlns:p14="http://schemas.microsoft.com/office/powerpoint/2010/main" val="1896724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489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8"/>
            <a:ext cx="8115300"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dirty="0"/>
              <a:t>Click icon to add table</a:t>
            </a:r>
            <a:endParaRPr lang="en-GB" noProof="0" dirty="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1254563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8"/>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dirty="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2369945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3871826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8092"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endParaRPr>
          </a:p>
        </p:txBody>
      </p:sp>
      <p:sp>
        <p:nvSpPr>
          <p:cNvPr id="4" name="Text Placeholder 3"/>
          <p:cNvSpPr>
            <a:spLocks noGrp="1"/>
          </p:cNvSpPr>
          <p:nvPr>
            <p:ph type="body" sz="quarter" idx="10" hasCustomPrompt="1"/>
          </p:nvPr>
        </p:nvSpPr>
        <p:spPr>
          <a:xfrm>
            <a:off x="462301" y="1665182"/>
            <a:ext cx="3662024" cy="2925868"/>
          </a:xfrm>
          <a:prstGeom prst="rect">
            <a:avLst/>
          </a:prstGeom>
        </p:spPr>
        <p:txBody>
          <a:bodyPr lIns="91420" tIns="45710" rIns="91420" bIns="45710">
            <a:noAutofit/>
          </a:bodyPr>
          <a:lstStyle>
            <a:lvl1pPr marL="174625" indent="-117475">
              <a:lnSpc>
                <a:spcPct val="95000"/>
              </a:lnSpc>
              <a:spcBef>
                <a:spcPts val="1110"/>
              </a:spcBef>
              <a:buClr>
                <a:schemeClr val="tx2"/>
              </a:buClr>
              <a:buSzPct val="60000"/>
              <a:buFont typeface="Arial"/>
              <a:buChar char="•"/>
              <a:defRPr sz="2000" b="0" i="0">
                <a:solidFill>
                  <a:schemeClr val="tx2"/>
                </a:solidFill>
                <a:latin typeface="+mn-lt"/>
                <a:ea typeface="CiscoSansTT Thin" charset="0"/>
                <a:cs typeface="CiscoSansTT Thin" charset="0"/>
              </a:defRPr>
            </a:lvl1pPr>
            <a:lvl2pPr marL="288925" indent="-114300">
              <a:lnSpc>
                <a:spcPct val="95000"/>
              </a:lnSpc>
              <a:spcBef>
                <a:spcPts val="450"/>
              </a:spcBef>
              <a:buClr>
                <a:schemeClr val="tx2"/>
              </a:buClr>
              <a:buSzPct val="60000"/>
              <a:buFont typeface="Arial"/>
              <a:buChar char="•"/>
              <a:defRPr sz="1800" b="0" i="0">
                <a:solidFill>
                  <a:schemeClr val="tx2"/>
                </a:solidFill>
                <a:latin typeface="+mn-lt"/>
                <a:ea typeface="CiscoSansTT Thin" charset="0"/>
                <a:cs typeface="CiscoSansTT Thin" charset="0"/>
              </a:defRPr>
            </a:lvl2pPr>
            <a:lvl3pPr marL="403225" indent="-114300">
              <a:buClr>
                <a:schemeClr val="tx2"/>
              </a:buClr>
              <a:buSzPct val="60000"/>
              <a:buFont typeface="Arial"/>
              <a:buChar char="•"/>
              <a:defRPr sz="1600" b="0" i="0">
                <a:solidFill>
                  <a:schemeClr val="tx2"/>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tx2"/>
                </a:solidFill>
                <a:latin typeface="+mn-lt"/>
                <a:ea typeface="CiscoSansTT Thin" charset="0"/>
                <a:cs typeface="CiscoSansTT Thin" charset="0"/>
              </a:defRPr>
            </a:lvl4pPr>
            <a:lvl5pPr marL="631825" indent="-114300">
              <a:buClr>
                <a:schemeClr val="tx2"/>
              </a:buClr>
              <a:buSzPct val="60000"/>
              <a:buFont typeface="Arial"/>
              <a:buChar char="•"/>
              <a:defRPr sz="1200" b="0" i="0">
                <a:solidFill>
                  <a:schemeClr val="tx2"/>
                </a:solidFill>
                <a:latin typeface="+mn-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200">
                <a:solidFill>
                  <a:schemeClr val="tx2"/>
                </a:solidFill>
              </a:defRPr>
            </a:lvl1pPr>
          </a:lstStyle>
          <a:p>
            <a:pPr lvl="0"/>
            <a:r>
              <a:rPr lang="en-GB" dirty="0"/>
              <a:t>Click to edit Master title style</a:t>
            </a:r>
          </a:p>
        </p:txBody>
      </p:sp>
      <p:sp>
        <p:nvSpPr>
          <p:cNvPr id="8" name="Rectangle 4"/>
          <p:cNvSpPr>
            <a:spLocks noChangeArrowheads="1"/>
          </p:cNvSpPr>
          <p:nvPr userDrawn="1"/>
        </p:nvSpPr>
        <p:spPr bwMode="ltGray">
          <a:xfrm>
            <a:off x="477679" y="4741653"/>
            <a:ext cx="3568392"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3100519972"/>
      </p:ext>
    </p:extLst>
  </p:cSld>
  <p:clrMapOvr>
    <a:masterClrMapping/>
  </p:clrMapOvr>
  <p:extLst>
    <p:ext uri="{DCECCB84-F9BA-43D5-87BE-67443E8EF086}">
      <p15:sldGuideLst xmlns:p15="http://schemas.microsoft.com/office/powerpoint/2012/main">
        <p15:guide id="2" pos="288" userDrawn="1">
          <p15:clr>
            <a:srgbClr val="FBAE40"/>
          </p15:clr>
        </p15:guide>
        <p15:guide id="3" pos="259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3" y="531812"/>
            <a:ext cx="3551237" cy="4059237"/>
          </a:xfrm>
          <a:prstGeom prst="rect">
            <a:avLst/>
          </a:prstGeom>
        </p:spPr>
        <p:txBody>
          <a:bodyPr lIns="0" rIns="0" anchor="ctr" anchorCtr="0"/>
          <a:lstStyle>
            <a:lvl1pPr marL="169863" indent="-169863">
              <a:lnSpc>
                <a:spcPct val="100000"/>
              </a:lnSpc>
              <a:buClr>
                <a:schemeClr val="tx1"/>
              </a:buClr>
              <a:buSzPct val="60000"/>
              <a:buFont typeface="Arial" panose="020B0604020202020204" pitchFamily="34" charset="0"/>
              <a:buChar char="•"/>
              <a:tabLst>
                <a:tab pos="228600" algn="l"/>
              </a:tabLst>
              <a:defRPr sz="2400"/>
            </a:lvl1pPr>
            <a:lvl2pPr marL="346075" indent="-171450">
              <a:lnSpc>
                <a:spcPct val="100000"/>
              </a:lnSpc>
              <a:buClr>
                <a:schemeClr val="tx1"/>
              </a:buClr>
              <a:buSzPct val="60000"/>
              <a:buFont typeface="Arial" panose="020B0604020202020204" pitchFamily="34" charset="0"/>
              <a:buChar char="•"/>
              <a:defRPr sz="2400"/>
            </a:lvl2pPr>
            <a:lvl3pPr marL="457200" indent="-117475">
              <a:lnSpc>
                <a:spcPct val="100000"/>
              </a:lnSpc>
              <a:buClr>
                <a:schemeClr val="tx1"/>
              </a:buClr>
              <a:buSzPct val="60000"/>
              <a:buFont typeface="Arial" panose="020B0604020202020204" pitchFamily="34" charset="0"/>
              <a:buChar char="•"/>
              <a:defRPr sz="2000"/>
            </a:lvl3pPr>
            <a:lvl4pPr marL="574675" indent="-117475">
              <a:lnSpc>
                <a:spcPct val="100000"/>
              </a:lnSpc>
              <a:buClr>
                <a:schemeClr val="tx1"/>
              </a:buClr>
              <a:buSzPct val="60000"/>
              <a:buFont typeface="Arial" panose="020B0604020202020204" pitchFamily="34" charset="0"/>
              <a:buChar char="•"/>
              <a:tabLst/>
              <a:defRPr sz="1800"/>
            </a:lvl4pPr>
            <a:lvl5pPr marL="744538" indent="-112713">
              <a:lnSpc>
                <a:spcPct val="100000"/>
              </a:lnSpc>
              <a:buClr>
                <a:schemeClr val="tx1"/>
              </a:buClr>
              <a:buSzPct val="60000"/>
              <a:buFont typeface="Arial" panose="020B0604020202020204" pitchFamily="34" charset="0"/>
              <a:buChar cha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p:cNvSpPr>
            <a:spLocks noChangeArrowheads="1"/>
          </p:cNvSpPr>
          <p:nvPr userDrawn="1"/>
        </p:nvSpPr>
        <p:spPr bwMode="ltGray">
          <a:xfrm>
            <a:off x="477679" y="4741653"/>
            <a:ext cx="3466792"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4255683545"/>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userDrawn="1">
          <p15:clr>
            <a:srgbClr val="FBAE40"/>
          </p15:clr>
        </p15:guide>
        <p15:guide id="4" pos="267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mj-lt"/>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3" y="510540"/>
            <a:ext cx="3551237" cy="4080510"/>
          </a:xfrm>
          <a:prstGeom prst="rect">
            <a:avLst/>
          </a:prstGeom>
        </p:spPr>
        <p:txBody>
          <a:bodyPr lIns="0" rIns="0"/>
          <a:lstStyle>
            <a:lvl1pPr marL="114300" indent="-114300">
              <a:lnSpc>
                <a:spcPct val="100000"/>
              </a:lnSpc>
              <a:buClr>
                <a:schemeClr val="tx1"/>
              </a:buClr>
              <a:buSzPct val="60000"/>
              <a:defRPr sz="2000"/>
            </a:lvl1pPr>
            <a:lvl2pPr marL="228600" indent="-114300">
              <a:lnSpc>
                <a:spcPct val="100000"/>
              </a:lnSpc>
              <a:buClr>
                <a:schemeClr val="tx1"/>
              </a:buClr>
              <a:buSzPct val="60000"/>
              <a:defRPr sz="2000"/>
            </a:lvl2pPr>
            <a:lvl3pPr marL="342900" indent="-114300">
              <a:lnSpc>
                <a:spcPct val="100000"/>
              </a:lnSpc>
              <a:buClr>
                <a:schemeClr val="tx1"/>
              </a:buClr>
              <a:buSzPct val="60000"/>
              <a:defRPr sz="1800"/>
            </a:lvl3pPr>
            <a:lvl4pPr marL="457200" indent="-123825">
              <a:lnSpc>
                <a:spcPct val="100000"/>
              </a:lnSpc>
              <a:buClr>
                <a:schemeClr val="tx1"/>
              </a:buClr>
              <a:buSzPct val="60000"/>
              <a:defRPr sz="1600"/>
            </a:lvl4pPr>
            <a:lvl5pPr marL="574675" indent="-117475">
              <a:lnSpc>
                <a:spcPct val="100000"/>
              </a:lnSpc>
              <a:buClr>
                <a:schemeClr val="tx1"/>
              </a:buClr>
              <a:buSzPct val="6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437766" y="1659842"/>
            <a:ext cx="3808797" cy="2931208"/>
          </a:xfrm>
          <a:prstGeom prst="rect">
            <a:avLst/>
          </a:prstGeom>
        </p:spPr>
        <p:txBody>
          <a:bodyPr/>
          <a:lstStyle>
            <a:lvl1pPr marL="114300" indent="-114300">
              <a:buClr>
                <a:schemeClr val="tx2"/>
              </a:buClr>
              <a:buSzPct val="60000"/>
              <a:defRPr lang="en-US" sz="2000" kern="1200" dirty="0" smtClean="0">
                <a:solidFill>
                  <a:schemeClr val="tx2"/>
                </a:solidFill>
                <a:latin typeface="+mn-lt"/>
                <a:ea typeface="ＭＳ Ｐゴシック" charset="0"/>
                <a:cs typeface="CiscoSans"/>
              </a:defRPr>
            </a:lvl1pPr>
            <a:lvl2pPr marL="228600" indent="-114300">
              <a:buClr>
                <a:schemeClr val="tx2"/>
              </a:buClr>
              <a:buSzPct val="60000"/>
              <a:defRPr sz="2000">
                <a:solidFill>
                  <a:schemeClr val="tx2"/>
                </a:solidFill>
              </a:defRPr>
            </a:lvl2pPr>
            <a:lvl3pPr marL="342900" indent="-114300">
              <a:buClr>
                <a:schemeClr val="tx2"/>
              </a:buClr>
              <a:buSzPct val="60000"/>
              <a:defRPr sz="1800">
                <a:solidFill>
                  <a:schemeClr val="tx2"/>
                </a:solidFill>
              </a:defRPr>
            </a:lvl3pPr>
            <a:lvl4pPr marL="457200" indent="-123825">
              <a:buClr>
                <a:schemeClr val="tx2"/>
              </a:buClr>
              <a:buSzPct val="60000"/>
              <a:defRPr sz="1600">
                <a:solidFill>
                  <a:schemeClr val="tx2"/>
                </a:solidFill>
              </a:defRPr>
            </a:lvl4pPr>
            <a:lvl5pPr marL="574675" indent="-117475">
              <a:buClr>
                <a:schemeClr val="tx2"/>
              </a:buClr>
              <a:buSzPct val="60000"/>
              <a:defRPr sz="16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4"/>
          <p:cNvSpPr>
            <a:spLocks noChangeArrowheads="1"/>
          </p:cNvSpPr>
          <p:nvPr userDrawn="1"/>
        </p:nvSpPr>
        <p:spPr bwMode="ltGray">
          <a:xfrm>
            <a:off x="477678" y="4741653"/>
            <a:ext cx="3359215"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2770551288"/>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3712191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1333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5" y="531813"/>
            <a:ext cx="3559175" cy="3364846"/>
          </a:xfrm>
          <a:prstGeom prst="rect">
            <a:avLst/>
          </a:prstGeom>
        </p:spPr>
        <p:txBody>
          <a:bodyPr anchor="ctr" anchorCtr="0"/>
          <a:lstStyle>
            <a:lvl1pPr marL="0" indent="0" algn="ctr">
              <a:buNone/>
              <a:defRPr/>
            </a:lvl1pPr>
          </a:lstStyle>
          <a:p>
            <a:endParaRPr lang="en-US" dirty="0"/>
          </a:p>
        </p:txBody>
      </p:sp>
      <p:sp>
        <p:nvSpPr>
          <p:cNvPr id="9" name="Text Placeholder 8"/>
          <p:cNvSpPr>
            <a:spLocks noGrp="1"/>
          </p:cNvSpPr>
          <p:nvPr>
            <p:ph type="body" sz="quarter" idx="11"/>
          </p:nvPr>
        </p:nvSpPr>
        <p:spPr>
          <a:xfrm>
            <a:off x="5089525" y="4062350"/>
            <a:ext cx="3559175" cy="525145"/>
          </a:xfrm>
          <a:prstGeom prst="rect">
            <a:avLst/>
          </a:prstGeom>
        </p:spPr>
        <p:txBody>
          <a:bodyPr lIns="0" tIns="0" rIns="0" bIns="0"/>
          <a:lstStyle>
            <a:lvl1pPr marL="0" indent="0">
              <a:buNone/>
              <a:defRPr sz="1400"/>
            </a:lvl1pPr>
          </a:lstStyle>
          <a:p>
            <a:pPr lvl="0"/>
            <a:r>
              <a:rPr lang="en-US" dirty="0"/>
              <a:t>Click to edit Master text styles</a:t>
            </a:r>
          </a:p>
        </p:txBody>
      </p:sp>
      <p:sp>
        <p:nvSpPr>
          <p:cNvPr id="10" name="Rectangle 4"/>
          <p:cNvSpPr>
            <a:spLocks noChangeArrowheads="1"/>
          </p:cNvSpPr>
          <p:nvPr userDrawn="1"/>
        </p:nvSpPr>
        <p:spPr bwMode="ltGray">
          <a:xfrm>
            <a:off x="477679" y="4679753"/>
            <a:ext cx="3357130"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3339482647"/>
      </p:ext>
    </p:extLst>
  </p:cSld>
  <p:clrMapOvr>
    <a:masterClrMapping/>
  </p:clrMapOvr>
  <p:extLst>
    <p:ext uri="{DCECCB84-F9BA-43D5-87BE-67443E8EF086}">
      <p15:sldGuideLst xmlns:p15="http://schemas.microsoft.com/office/powerpoint/2012/main">
        <p15:guide id="1" orient="horz" pos="1044" userDrawn="1">
          <p15:clr>
            <a:srgbClr val="FBAE40"/>
          </p15:clr>
        </p15:guide>
        <p15:guide id="2" pos="264" userDrawn="1">
          <p15:clr>
            <a:srgbClr val="FBAE40"/>
          </p15:clr>
        </p15:guide>
        <p15:guide id="3" orient="horz" pos="2193" userDrawn="1">
          <p15:clr>
            <a:srgbClr val="FBAE40"/>
          </p15:clr>
        </p15:guide>
        <p15:guide id="4" pos="2675" userDrawn="1">
          <p15:clr>
            <a:srgbClr val="FBAE40"/>
          </p15:clr>
        </p15:guide>
        <p15:guide id="7" pos="320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endParaRPr>
          </a:p>
        </p:txBody>
      </p:sp>
      <p:sp>
        <p:nvSpPr>
          <p:cNvPr id="3" name="Title Placeholder 5"/>
          <p:cNvSpPr>
            <a:spLocks noGrp="1"/>
          </p:cNvSpPr>
          <p:nvPr>
            <p:ph type="title"/>
          </p:nvPr>
        </p:nvSpPr>
        <p:spPr bwMode="auto">
          <a:xfrm>
            <a:off x="437766" y="1655763"/>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5" y="531813"/>
            <a:ext cx="3559175" cy="4059236"/>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3"/>
            <a:ext cx="3263592"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1642764624"/>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8" name="Rectangle 4"/>
          <p:cNvSpPr>
            <a:spLocks noChangeArrowheads="1"/>
          </p:cNvSpPr>
          <p:nvPr userDrawn="1"/>
        </p:nvSpPr>
        <p:spPr bwMode="ltGray">
          <a:xfrm>
            <a:off x="477678" y="4821519"/>
            <a:ext cx="3307513"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18844655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3"/>
            <a:ext cx="3299450"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1538180873"/>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6" name="Chart Placeholder 5"/>
          <p:cNvSpPr>
            <a:spLocks noGrp="1"/>
          </p:cNvSpPr>
          <p:nvPr>
            <p:ph type="chart" sz="quarter" idx="10"/>
          </p:nvPr>
        </p:nvSpPr>
        <p:spPr>
          <a:xfrm>
            <a:off x="5089525" y="503238"/>
            <a:ext cx="3559175" cy="4087812"/>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8" y="4741653"/>
            <a:ext cx="3179921" cy="154518"/>
          </a:xfrm>
          <a:prstGeom prst="rect">
            <a:avLst/>
          </a:prstGeom>
          <a:noFill/>
          <a:ln w="9525">
            <a:noFill/>
            <a:miter lim="800000"/>
            <a:headEnd/>
            <a:tailEnd/>
          </a:ln>
          <a:effectLst/>
        </p:spPr>
        <p:txBody>
          <a:bodyPr wrap="square" lIns="61586" tIns="30792" rIns="61586" bIns="30792" anchor="b">
            <a:spAutoFit/>
          </a:bodyPr>
          <a:lstStyle/>
          <a:p>
            <a:pPr lvl="0" defTabSz="610744" fontAlgn="auto">
              <a:spcBef>
                <a:spcPts val="0"/>
              </a:spcBef>
              <a:spcAft>
                <a:spcPts val="0"/>
              </a:spcAft>
            </a:pPr>
            <a:r>
              <a:rPr lang="en-US" sz="6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1301836755"/>
      </p:ext>
    </p:extLst>
  </p:cSld>
  <p:clrMapOvr>
    <a:masterClrMapping/>
  </p:clrMapOvr>
  <p:extLst>
    <p:ext uri="{DCECCB84-F9BA-43D5-87BE-67443E8EF086}">
      <p15:sldGuideLst xmlns:p15="http://schemas.microsoft.com/office/powerpoint/2012/main">
        <p15:guide id="3" orient="horz" pos="2196" userDrawn="1">
          <p15:clr>
            <a:srgbClr val="FBAE40"/>
          </p15:clr>
        </p15:guide>
        <p15:guide id="4" pos="2675">
          <p15:clr>
            <a:srgbClr val="FBAE40"/>
          </p15:clr>
        </p15:guide>
        <p15:guide id="7" pos="320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7" name="Table Placeholder 6"/>
          <p:cNvSpPr>
            <a:spLocks noGrp="1"/>
          </p:cNvSpPr>
          <p:nvPr>
            <p:ph type="tbl" sz="quarter" idx="10"/>
          </p:nvPr>
        </p:nvSpPr>
        <p:spPr>
          <a:xfrm>
            <a:off x="5089525" y="503238"/>
            <a:ext cx="3559175" cy="4087812"/>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8" y="4741653"/>
            <a:ext cx="3407027"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bg1"/>
                </a:solidFill>
                <a:latin typeface="+mn-lt"/>
                <a:ea typeface="+mn-ea"/>
                <a:cs typeface="CiscoSans Thin"/>
              </a:rPr>
              <a:t>© 2020  Cisco and/or its affiliates. All rights reserved.   Cisco Partner Confidential</a:t>
            </a:r>
          </a:p>
        </p:txBody>
      </p:sp>
    </p:spTree>
    <p:extLst>
      <p:ext uri="{BB962C8B-B14F-4D97-AF65-F5344CB8AC3E}">
        <p14:creationId xmlns:p14="http://schemas.microsoft.com/office/powerpoint/2010/main" val="1991378711"/>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6"/>
          <p:cNvSpPr>
            <a:spLocks noChangeAspect="1" noEditPoints="1"/>
          </p:cNvSpPr>
          <p:nvPr userDrawn="1"/>
        </p:nvSpPr>
        <p:spPr bwMode="auto">
          <a:xfrm>
            <a:off x="3762994" y="2129076"/>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Tree>
    <p:extLst>
      <p:ext uri="{BB962C8B-B14F-4D97-AF65-F5344CB8AC3E}">
        <p14:creationId xmlns:p14="http://schemas.microsoft.com/office/powerpoint/2010/main" val="9587595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3_Title Slide-animated gradient">
    <p:bg>
      <p:bgPr>
        <a:gradFill>
          <a:gsLst>
            <a:gs pos="0">
              <a:srgbClr val="049FD9"/>
            </a:gs>
            <a:gs pos="100000">
              <a:srgbClr val="004BAF"/>
            </a:gs>
          </a:gsLst>
          <a:lin ang="5400000" scaled="0"/>
        </a:gradFill>
        <a:effectLst/>
      </p:bgPr>
    </p:bg>
    <p:spTree>
      <p:nvGrpSpPr>
        <p:cNvPr id="1" name=""/>
        <p:cNvGrpSpPr/>
        <p:nvPr/>
      </p:nvGrpSpPr>
      <p:grpSpPr>
        <a:xfrm>
          <a:off x="0" y="0"/>
          <a:ext cx="0" cy="0"/>
          <a:chOff x="0" y="0"/>
          <a:chExt cx="0" cy="0"/>
        </a:xfrm>
      </p:grpSpPr>
      <p:pic>
        <p:nvPicPr>
          <p:cNvPr id="7" name="Picture 5"/>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bwMode="auto">
          <a:xfrm>
            <a:off x="425450" y="323850"/>
            <a:ext cx="941388"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Subtitle 2"/>
          <p:cNvSpPr>
            <a:spLocks noGrp="1"/>
          </p:cNvSpPr>
          <p:nvPr>
            <p:ph type="subTitle" idx="1"/>
          </p:nvPr>
        </p:nvSpPr>
        <p:spPr>
          <a:xfrm>
            <a:off x="469496" y="3793198"/>
            <a:ext cx="8296421" cy="288131"/>
          </a:xfrm>
          <a:prstGeom prst="rect">
            <a:avLst/>
          </a:prstGeom>
        </p:spPr>
        <p:txBody>
          <a:bodyPr lIns="91420" tIns="45710" rIns="91420" bIns="45710" anchor="b" anchorCtr="0">
            <a:noAutofit/>
          </a:bodyPr>
          <a:lstStyle>
            <a:lvl1pPr marL="0" indent="0" algn="l">
              <a:buNone/>
              <a:defRPr sz="1400" b="0" i="0">
                <a:solidFill>
                  <a:srgbClr val="FFFFFE"/>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33195"/>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73192"/>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3211463"/>
            <a:ext cx="8302625" cy="299001"/>
          </a:xfrm>
          <a:prstGeom prst="rect">
            <a:avLst/>
          </a:prstGeom>
        </p:spPr>
        <p:txBody>
          <a:bodyPr lIns="91420" tIns="45710" rIns="91420" bIns="45710"/>
          <a:lstStyle>
            <a:lvl1pPr marL="0" indent="0">
              <a:buFont typeface="Arial" panose="020B0604020202020204" pitchFamily="34" charset="0"/>
              <a:buNone/>
              <a:defRPr sz="2200" baseline="0">
                <a:solidFill>
                  <a:srgbClr val="FFFFFE"/>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639977"/>
            <a:ext cx="8340152" cy="644730"/>
          </a:xfrm>
          <a:prstGeom prst="rect">
            <a:avLst/>
          </a:prstGeom>
        </p:spPr>
        <p:txBody>
          <a:bodyPr anchor="b"/>
          <a:lstStyle>
            <a:lvl1pPr marL="0" indent="0" algn="l">
              <a:lnSpc>
                <a:spcPct val="90000"/>
              </a:lnSpc>
              <a:buFont typeface="Arial" panose="020B0604020202020204" pitchFamily="34" charset="0"/>
              <a:buNone/>
              <a:defRPr sz="5200" b="0" i="0" spc="0" baseline="0">
                <a:solidFill>
                  <a:srgbClr val="FFFFFE"/>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2067632259"/>
      </p:ext>
    </p:extLst>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293F600-2E61-004A-ACFF-B5ADFD51467E}" type="datetimeFigureOut">
              <a:rPr lang="en-US" smtClean="0"/>
              <a:t>11/15/2021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8CE8B8-46E1-5947-9A8C-6667801F121B}" type="slidenum">
              <a:rPr lang="en-US" smtClean="0"/>
              <a:t>‹#›</a:t>
            </a:fld>
            <a:endParaRPr lang="en-US" dirty="0"/>
          </a:p>
        </p:txBody>
      </p:sp>
    </p:spTree>
    <p:extLst>
      <p:ext uri="{BB962C8B-B14F-4D97-AF65-F5344CB8AC3E}">
        <p14:creationId xmlns:p14="http://schemas.microsoft.com/office/powerpoint/2010/main" val="288343165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ulle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37766" y="1347788"/>
            <a:ext cx="8345488" cy="3168210"/>
          </a:xfrm>
          <a:prstGeom prst="rect">
            <a:avLst/>
          </a:prstGeom>
        </p:spPr>
        <p:txBody>
          <a:bodyPr lIns="91420" tIns="45710" rIns="91420" bIns="45710">
            <a:noAutofit/>
          </a:bodyPr>
          <a:lstStyle>
            <a:lvl1pPr marL="280928" indent="-223792">
              <a:lnSpc>
                <a:spcPct val="95000"/>
              </a:lnSpc>
              <a:spcBef>
                <a:spcPts val="1110"/>
              </a:spcBef>
              <a:buClr>
                <a:schemeClr val="tx2"/>
              </a:buClr>
              <a:buSzPct val="80000"/>
              <a:buFont typeface="Arial"/>
              <a:buChar char="•"/>
              <a:defRPr sz="3700" b="0" i="0">
                <a:solidFill>
                  <a:schemeClr val="tx2"/>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US"/>
              <a:t>Click to edit Master text styles</a:t>
            </a:r>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48263045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3916777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hasCustomPrompt="1"/>
          </p:nvPr>
        </p:nvSpPr>
        <p:spPr>
          <a:xfrm>
            <a:off x="469497" y="3868769"/>
            <a:ext cx="8296421" cy="288131"/>
          </a:xfrm>
          <a:prstGeom prst="rect">
            <a:avLst/>
          </a:prstGeom>
        </p:spPr>
        <p:txBody>
          <a:bodyPr lIns="91420" tIns="45710" rIns="91420" bIns="45710" anchor="b" anchorCtr="0">
            <a:noAutofit/>
          </a:bodyPr>
          <a:lstStyle>
            <a:lvl1pPr marL="0" indent="0" algn="l">
              <a:buNone/>
              <a:defRPr sz="1600" b="0" i="0">
                <a:solidFill>
                  <a:schemeClr val="bg1"/>
                </a:solidFill>
                <a:latin typeface="+mn-lt"/>
                <a:cs typeface="CiscoSansTT ExtraLight"/>
              </a:defRPr>
            </a:lvl1pPr>
            <a:lvl2pPr marL="342848" indent="0" algn="ctr">
              <a:buNone/>
              <a:defRPr>
                <a:solidFill>
                  <a:schemeClr val="tx1">
                    <a:tint val="75000"/>
                  </a:schemeClr>
                </a:solidFill>
              </a:defRPr>
            </a:lvl2pPr>
            <a:lvl3pPr marL="685703" indent="0" algn="ctr">
              <a:buNone/>
              <a:defRPr>
                <a:solidFill>
                  <a:schemeClr val="tx1">
                    <a:tint val="75000"/>
                  </a:schemeClr>
                </a:solidFill>
              </a:defRPr>
            </a:lvl3pPr>
            <a:lvl4pPr marL="1028553" indent="0" algn="ctr">
              <a:buNone/>
              <a:defRPr>
                <a:solidFill>
                  <a:schemeClr val="tx1">
                    <a:tint val="75000"/>
                  </a:schemeClr>
                </a:solidFill>
              </a:defRPr>
            </a:lvl4pPr>
            <a:lvl5pPr marL="1371407" indent="0" algn="ctr">
              <a:buNone/>
              <a:defRPr>
                <a:solidFill>
                  <a:schemeClr val="tx1">
                    <a:tint val="75000"/>
                  </a:schemeClr>
                </a:solidFill>
              </a:defRPr>
            </a:lvl5pPr>
            <a:lvl6pPr marL="1714254" indent="0" algn="ctr">
              <a:buNone/>
              <a:defRPr>
                <a:solidFill>
                  <a:schemeClr val="tx1">
                    <a:tint val="75000"/>
                  </a:schemeClr>
                </a:solidFill>
              </a:defRPr>
            </a:lvl6pPr>
            <a:lvl7pPr marL="2057110" indent="0" algn="ctr">
              <a:buNone/>
              <a:defRPr>
                <a:solidFill>
                  <a:schemeClr val="tx1">
                    <a:tint val="75000"/>
                  </a:schemeClr>
                </a:solidFill>
              </a:defRPr>
            </a:lvl7pPr>
            <a:lvl8pPr marL="2399960" indent="0" algn="ctr">
              <a:buNone/>
              <a:defRPr>
                <a:solidFill>
                  <a:schemeClr val="tx1">
                    <a:tint val="75000"/>
                  </a:schemeClr>
                </a:solidFill>
              </a:defRPr>
            </a:lvl8pPr>
            <a:lvl9pPr marL="2742814"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69497" y="4108766"/>
            <a:ext cx="8296421" cy="288131"/>
          </a:xfrm>
          <a:prstGeom prst="rect">
            <a:avLst/>
          </a:prstGeom>
        </p:spPr>
        <p:txBody>
          <a:bodyPr lIns="91420" tIns="45710" rIns="91420" bIns="45710"/>
          <a:lstStyle>
            <a:lvl1pPr marL="0" indent="0" algn="l">
              <a:buFontTx/>
              <a:buNone/>
              <a:defRPr lang="en-US" sz="1600" b="0" i="0" kern="1200" dirty="0" smtClean="0">
                <a:solidFill>
                  <a:schemeClr val="bg1"/>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69497" y="4348763"/>
            <a:ext cx="8296421" cy="288131"/>
          </a:xfrm>
          <a:prstGeom prst="rect">
            <a:avLst/>
          </a:prstGeom>
        </p:spPr>
        <p:txBody>
          <a:bodyPr lIns="91420" tIns="45710" rIns="91420" bIns="45710"/>
          <a:lstStyle>
            <a:lvl1pPr marL="0" indent="0" algn="l">
              <a:buFontTx/>
              <a:buNone/>
              <a:defRPr lang="en-US" sz="1600" b="0" i="0" kern="1200" dirty="0" smtClean="0">
                <a:solidFill>
                  <a:schemeClr val="bg1"/>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9" name="Text Placeholder 2"/>
          <p:cNvSpPr>
            <a:spLocks noGrp="1"/>
          </p:cNvSpPr>
          <p:nvPr>
            <p:ph type="body" sz="quarter" idx="13" hasCustomPrompt="1"/>
          </p:nvPr>
        </p:nvSpPr>
        <p:spPr>
          <a:xfrm>
            <a:off x="463293" y="321146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1"/>
                </a:solidFill>
                <a:latin typeface="+mj-lt"/>
                <a:cs typeface="CiscoSansTT ExtraLight"/>
              </a:defRPr>
            </a:lvl1pPr>
            <a:lvl2pPr marL="304774" indent="0">
              <a:buNone/>
              <a:defRPr/>
            </a:lvl2pPr>
            <a:lvl3pPr marL="427391" indent="0">
              <a:buNone/>
              <a:defRPr/>
            </a:lvl3pPr>
            <a:lvl4pPr marL="516681" indent="0">
              <a:buNone/>
              <a:defRPr/>
            </a:lvl4pPr>
            <a:lvl5pPr marL="601206" indent="0">
              <a:buNone/>
              <a:defRPr/>
            </a:lvl5pPr>
          </a:lstStyle>
          <a:p>
            <a:pPr lvl="0"/>
            <a:r>
              <a:rPr lang="en-GB" dirty="0"/>
              <a:t>Subtitle Goes Here</a:t>
            </a:r>
          </a:p>
        </p:txBody>
      </p:sp>
      <p:sp>
        <p:nvSpPr>
          <p:cNvPr id="20" name="Title 1"/>
          <p:cNvSpPr>
            <a:spLocks noGrp="1"/>
          </p:cNvSpPr>
          <p:nvPr>
            <p:ph type="ctrTitle" hasCustomPrompt="1"/>
          </p:nvPr>
        </p:nvSpPr>
        <p:spPr>
          <a:xfrm>
            <a:off x="425766" y="263997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1"/>
                </a:solidFill>
                <a:latin typeface="+mj-lt"/>
                <a:cs typeface="CiscoSansTT ExtraLight"/>
              </a:defRPr>
            </a:lvl1pPr>
          </a:lstStyle>
          <a:p>
            <a:r>
              <a:rPr lang="en-GB" dirty="0"/>
              <a:t>Presentation Title Goes Here</a:t>
            </a:r>
            <a:endParaRPr lang="en-US" dirty="0"/>
          </a:p>
        </p:txBody>
      </p:sp>
      <p:sp>
        <p:nvSpPr>
          <p:cNvPr id="6" name="Freeform 6"/>
          <p:cNvSpPr>
            <a:spLocks noChangeAspect="1" noEditPoints="1"/>
          </p:cNvSpPr>
          <p:nvPr userDrawn="1"/>
        </p:nvSpPr>
        <p:spPr bwMode="auto">
          <a:xfrm>
            <a:off x="469496" y="391309"/>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dirty="0">
              <a:solidFill>
                <a:schemeClr val="bg1"/>
              </a:solidFill>
            </a:endParaRPr>
          </a:p>
        </p:txBody>
      </p:sp>
    </p:spTree>
    <p:extLst>
      <p:ext uri="{BB962C8B-B14F-4D97-AF65-F5344CB8AC3E}">
        <p14:creationId xmlns:p14="http://schemas.microsoft.com/office/powerpoint/2010/main" val="13617226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33894921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1231192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60">
              <a:lnSpc>
                <a:spcPct val="100000"/>
              </a:lnSpc>
              <a:spcBef>
                <a:spcPct val="50000"/>
              </a:spcBef>
              <a:buNone/>
              <a:defRPr sz="2200" b="0" i="0">
                <a:solidFill>
                  <a:schemeClr val="bg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2"/>
            <a:ext cx="7972248" cy="2278837"/>
          </a:xfrm>
          <a:prstGeom prst="rect">
            <a:avLst/>
          </a:prstGeom>
        </p:spPr>
        <p:txBody>
          <a:bodyPr>
            <a:noAutofit/>
          </a:bodyPr>
          <a:lstStyle>
            <a:lvl1pPr marL="183596" indent="-399958" algn="l">
              <a:lnSpc>
                <a:spcPct val="90000"/>
              </a:lnSpc>
              <a:defRPr sz="4000" b="0" i="1" spc="0" baseline="0">
                <a:solidFill>
                  <a:schemeClr val="bg1"/>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35133613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60">
              <a:lnSpc>
                <a:spcPct val="100000"/>
              </a:lnSpc>
              <a:spcBef>
                <a:spcPct val="50000"/>
              </a:spcBef>
              <a:buNone/>
              <a:defRPr sz="22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2"/>
            <a:ext cx="7972248" cy="2278837"/>
          </a:xfrm>
          <a:prstGeom prst="rect">
            <a:avLst/>
          </a:prstGeom>
        </p:spPr>
        <p:txBody>
          <a:bodyPr>
            <a:noAutofit/>
          </a:bodyPr>
          <a:lstStyle>
            <a:lvl1pPr marL="183596" indent="-399958" algn="l">
              <a:lnSpc>
                <a:spcPct val="90000"/>
              </a:lnSpc>
              <a:defRPr sz="4000" b="0" i="1" spc="0" baseline="0">
                <a:solidFill>
                  <a:schemeClr val="tx2"/>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15330542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dirty="0"/>
              <a:t>Click icon to add picture</a:t>
            </a:r>
          </a:p>
        </p:txBody>
      </p:sp>
      <p:sp>
        <p:nvSpPr>
          <p:cNvPr id="6" name="Text Placeholder 2"/>
          <p:cNvSpPr>
            <a:spLocks noGrp="1"/>
          </p:cNvSpPr>
          <p:nvPr>
            <p:ph type="body" sz="quarter" idx="11"/>
          </p:nvPr>
        </p:nvSpPr>
        <p:spPr bwMode="auto">
          <a:xfrm>
            <a:off x="500064" y="3903357"/>
            <a:ext cx="8139112" cy="541174"/>
          </a:xfrm>
          <a:prstGeom prst="rect">
            <a:avLst/>
          </a:prstGeom>
          <a:noFill/>
        </p:spPr>
        <p:txBody>
          <a:bodyPr wrap="square" lIns="182880" tIns="91440" rIns="182880" bIns="91440" numCol="1" anchor="ctr" anchorCtr="0" compatLnSpc="1">
            <a:prstTxWarp prst="textNoShape">
              <a:avLst/>
            </a:prstTxWarp>
            <a:spAutoFit/>
          </a:bodyPr>
          <a:lstStyle>
            <a:lvl1pPr marL="0" indent="0" algn="ctr">
              <a:lnSpc>
                <a:spcPts val="2900"/>
              </a:lnSpc>
              <a:spcBef>
                <a:spcPts val="0"/>
              </a:spcBef>
              <a:buNone/>
              <a:defRPr sz="2400" i="0">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70976448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2"/>
            <a:ext cx="9301163" cy="2843212"/>
          </a:xfrm>
          <a:prstGeom prst="rect">
            <a:avLst/>
          </a:prstGeom>
          <a:solidFill>
            <a:schemeClr val="bg2"/>
          </a:solidFill>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dirty="0"/>
              <a:t>Click icon to add picture</a:t>
            </a:r>
          </a:p>
        </p:txBody>
      </p:sp>
      <p:sp>
        <p:nvSpPr>
          <p:cNvPr id="4" name="Text Placeholder 3"/>
          <p:cNvSpPr>
            <a:spLocks noGrp="1"/>
          </p:cNvSpPr>
          <p:nvPr>
            <p:ph type="body" sz="quarter" idx="11"/>
          </p:nvPr>
        </p:nvSpPr>
        <p:spPr>
          <a:xfrm>
            <a:off x="448786" y="3054518"/>
            <a:ext cx="8364236" cy="560153"/>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41042463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dirty="0"/>
              <a:t>Click icon to add picture</a:t>
            </a:r>
          </a:p>
        </p:txBody>
      </p:sp>
    </p:spTree>
    <p:extLst>
      <p:ext uri="{BB962C8B-B14F-4D97-AF65-F5344CB8AC3E}">
        <p14:creationId xmlns:p14="http://schemas.microsoft.com/office/powerpoint/2010/main" val="121286626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1" y="0"/>
            <a:ext cx="90932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sp>
        <p:nvSpPr>
          <p:cNvPr id="5" name="Rectangle 4"/>
          <p:cNvSpPr>
            <a:spLocks noChangeArrowheads="1"/>
          </p:cNvSpPr>
          <p:nvPr userDrawn="1"/>
        </p:nvSpPr>
        <p:spPr bwMode="ltGray">
          <a:xfrm>
            <a:off x="477680" y="4741655"/>
            <a:ext cx="3466792"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
        <p:nvSpPr>
          <p:cNvPr id="3" name="Picture Placeholder 2"/>
          <p:cNvSpPr>
            <a:spLocks noGrp="1"/>
          </p:cNvSpPr>
          <p:nvPr>
            <p:ph type="pic" sz="quarter" idx="10"/>
          </p:nvPr>
        </p:nvSpPr>
        <p:spPr>
          <a:xfrm>
            <a:off x="308012" y="240632"/>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mj-lt"/>
                <a:cs typeface="CiscoSans ExtraLight"/>
              </a:defRPr>
            </a:lvl1pPr>
          </a:lstStyle>
          <a:p>
            <a:pPr lvl="0"/>
            <a:r>
              <a:rPr lang="en-US" noProof="0" dirty="0"/>
              <a:t>Click icon to add picture</a:t>
            </a:r>
          </a:p>
        </p:txBody>
      </p:sp>
    </p:spTree>
    <p:extLst>
      <p:ext uri="{BB962C8B-B14F-4D97-AF65-F5344CB8AC3E}">
        <p14:creationId xmlns:p14="http://schemas.microsoft.com/office/powerpoint/2010/main" val="29690571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594" indent="-171446">
              <a:lnSpc>
                <a:spcPct val="95000"/>
              </a:lnSpc>
              <a:spcBef>
                <a:spcPts val="1110"/>
              </a:spcBef>
              <a:buClr>
                <a:schemeClr val="tx1"/>
              </a:buClr>
              <a:buSzPct val="80000"/>
              <a:buFont typeface="Arial"/>
              <a:buChar char="•"/>
              <a:defRPr sz="2000" b="0" i="0">
                <a:solidFill>
                  <a:schemeClr val="tx1"/>
                </a:solidFill>
                <a:latin typeface="+mn-lt"/>
                <a:ea typeface="CiscoSansTT Thin" charset="0"/>
                <a:cs typeface="CiscoSansTT Thin" charset="0"/>
              </a:defRPr>
            </a:lvl1pPr>
            <a:lvl2pPr marL="457189" indent="-165096">
              <a:lnSpc>
                <a:spcPct val="95000"/>
              </a:lnSpc>
              <a:spcBef>
                <a:spcPts val="450"/>
              </a:spcBef>
              <a:buClr>
                <a:schemeClr val="tx1"/>
              </a:buClr>
              <a:buSzPct val="80000"/>
              <a:buFont typeface="Arial"/>
              <a:buChar char="•"/>
              <a:defRPr sz="1800" b="0" i="0">
                <a:solidFill>
                  <a:schemeClr val="tx1"/>
                </a:solidFill>
                <a:latin typeface="+mn-lt"/>
                <a:ea typeface="CiscoSansTT Thin" charset="0"/>
                <a:cs typeface="CiscoSansTT Thin" charset="0"/>
              </a:defRPr>
            </a:lvl2pPr>
            <a:lvl3pPr marL="685783" indent="-109535">
              <a:buClr>
                <a:schemeClr val="tx1"/>
              </a:buClr>
              <a:buSzPct val="80000"/>
              <a:buFont typeface="Arial"/>
              <a:buChar char="•"/>
              <a:defRPr sz="1600" b="0" i="0">
                <a:solidFill>
                  <a:schemeClr val="tx1"/>
                </a:solidFill>
                <a:latin typeface="+mn-lt"/>
                <a:ea typeface="CiscoSansTT Thin" charset="0"/>
                <a:cs typeface="CiscoSansTT Thin" charset="0"/>
              </a:defRPr>
            </a:lvl3pPr>
            <a:lvl4pPr marL="911012" indent="-171411">
              <a:buClr>
                <a:schemeClr val="tx1"/>
              </a:buClr>
              <a:buSzPct val="80000"/>
              <a:buFont typeface="Arial"/>
              <a:buChar char="•"/>
              <a:defRPr sz="1400" b="0" i="0">
                <a:solidFill>
                  <a:schemeClr val="tx1"/>
                </a:solidFill>
                <a:latin typeface="+mn-lt"/>
                <a:ea typeface="CiscoSansTT Thin" charset="0"/>
                <a:cs typeface="CiscoSansTT Thin" charset="0"/>
              </a:defRPr>
            </a:lvl4pPr>
            <a:lvl5pPr marL="1082423" indent="-168236">
              <a:buClr>
                <a:schemeClr val="tx1"/>
              </a:buClr>
              <a:buSzPct val="80000"/>
              <a:buFont typeface="Arial"/>
              <a:buChar char="•"/>
              <a:defRPr sz="1200" b="0" i="0">
                <a:solidFill>
                  <a:schemeClr val="tx1"/>
                </a:solidFill>
                <a:latin typeface="+mn-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GB" dirty="0"/>
              <a:t>Click to edit Master title style</a:t>
            </a:r>
          </a:p>
        </p:txBody>
      </p:sp>
    </p:spTree>
    <p:extLst>
      <p:ext uri="{BB962C8B-B14F-4D97-AF65-F5344CB8AC3E}">
        <p14:creationId xmlns:p14="http://schemas.microsoft.com/office/powerpoint/2010/main" val="1839870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2"/>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10998972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1" indent="-117472">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18" indent="-114297">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15" indent="-114297">
              <a:buClr>
                <a:schemeClr val="tx1"/>
              </a:buClr>
              <a:buSzPct val="60000"/>
              <a:buFont typeface="Arial"/>
              <a:buChar char="•"/>
              <a:defRPr sz="1600" b="0" i="0">
                <a:solidFill>
                  <a:schemeClr val="tx1"/>
                </a:solidFill>
                <a:latin typeface="+mn-lt"/>
                <a:cs typeface="CiscoSans ExtraLight"/>
              </a:defRPr>
            </a:lvl3pPr>
            <a:lvl4pPr marL="517512" indent="-114297">
              <a:buClr>
                <a:schemeClr val="tx1"/>
              </a:buClr>
              <a:buSzPct val="60000"/>
              <a:buFont typeface="Arial"/>
              <a:buChar char="•"/>
              <a:defRPr sz="1400" b="0" i="0">
                <a:solidFill>
                  <a:schemeClr val="tx1"/>
                </a:solidFill>
                <a:latin typeface="+mn-lt"/>
                <a:cs typeface="CiscoSans ExtraLight"/>
              </a:defRPr>
            </a:lvl4pPr>
            <a:lvl5pPr marL="631809" indent="-114297">
              <a:buClr>
                <a:schemeClr val="tx1"/>
              </a:buClr>
              <a:buSzPct val="60000"/>
              <a:buFont typeface="Arial"/>
              <a:buChar char="•"/>
              <a:defRPr sz="1200" b="0" i="0">
                <a:solidFill>
                  <a:schemeClr val="tx1"/>
                </a:solidFill>
                <a:latin typeface="+mn-lt"/>
                <a:cs typeface="CiscoSans Extra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1" indent="-117472">
              <a:lnSpc>
                <a:spcPct val="95000"/>
              </a:lnSpc>
              <a:spcBef>
                <a:spcPts val="1110"/>
              </a:spcBef>
              <a:buClr>
                <a:schemeClr val="tx1"/>
              </a:buClr>
              <a:buSzPct val="60000"/>
              <a:buFont typeface="Arial"/>
              <a:buChar char="•"/>
              <a:defRPr sz="2000" b="0" i="0" baseline="0">
                <a:solidFill>
                  <a:schemeClr val="tx1"/>
                </a:solidFill>
                <a:latin typeface="+mn-lt"/>
                <a:cs typeface="CiscoSans ExtraLight"/>
              </a:defRPr>
            </a:lvl1pPr>
            <a:lvl2pPr marL="288918" indent="-114297">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15" indent="-114297">
              <a:buClr>
                <a:schemeClr val="tx1"/>
              </a:buClr>
              <a:buSzPct val="60000"/>
              <a:buFont typeface="Arial"/>
              <a:buChar char="•"/>
              <a:defRPr sz="1600" b="0" i="0">
                <a:solidFill>
                  <a:schemeClr val="tx1"/>
                </a:solidFill>
                <a:latin typeface="+mn-lt"/>
                <a:cs typeface="CiscoSans ExtraLight"/>
              </a:defRPr>
            </a:lvl3pPr>
            <a:lvl4pPr marL="517512" indent="-114297">
              <a:buClr>
                <a:schemeClr val="tx1"/>
              </a:buClr>
              <a:buSzPct val="60000"/>
              <a:buFont typeface="Arial"/>
              <a:buChar char="•"/>
              <a:defRPr sz="1400" b="0" i="0">
                <a:solidFill>
                  <a:schemeClr val="tx1"/>
                </a:solidFill>
                <a:latin typeface="+mn-lt"/>
                <a:cs typeface="CiscoSans ExtraLight"/>
              </a:defRPr>
            </a:lvl4pPr>
            <a:lvl5pPr marL="631809" indent="-114297">
              <a:buClr>
                <a:schemeClr val="tx1"/>
              </a:buClr>
              <a:buSzPct val="60000"/>
              <a:buFont typeface="Arial"/>
              <a:buChar char="•"/>
              <a:defRPr sz="1200" b="0" i="0">
                <a:solidFill>
                  <a:schemeClr val="tx1"/>
                </a:solidFill>
                <a:latin typeface="+mn-lt"/>
                <a:cs typeface="CiscoSans ExtraLigh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29834599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GB" dirty="0"/>
              <a:t>Click to edit Master title style</a:t>
            </a:r>
          </a:p>
        </p:txBody>
      </p:sp>
    </p:spTree>
    <p:extLst>
      <p:ext uri="{BB962C8B-B14F-4D97-AF65-F5344CB8AC3E}">
        <p14:creationId xmlns:p14="http://schemas.microsoft.com/office/powerpoint/2010/main" val="130232085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617540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9"/>
            <a:ext cx="8115300"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dirty="0"/>
              <a:t>Click icon to add table</a:t>
            </a:r>
            <a:endParaRPr lang="en-GB" noProof="0" dirty="0"/>
          </a:p>
        </p:txBody>
      </p:sp>
      <p:sp>
        <p:nvSpPr>
          <p:cNvPr id="6" name="Text Placeholder 9"/>
          <p:cNvSpPr>
            <a:spLocks noGrp="1"/>
          </p:cNvSpPr>
          <p:nvPr>
            <p:ph type="body" sz="quarter" idx="11"/>
          </p:nvPr>
        </p:nvSpPr>
        <p:spPr>
          <a:xfrm>
            <a:off x="437768" y="4148221"/>
            <a:ext cx="7180312" cy="326233"/>
          </a:xfrm>
          <a:prstGeom prst="rect">
            <a:avLst/>
          </a:prstGeom>
        </p:spPr>
        <p:txBody>
          <a:bodyPr wrap="square" lIns="91420" tIns="45710" rIns="91420" bIns="45710" anchor="b" anchorCtr="0">
            <a:noAutofit/>
          </a:bodyPr>
          <a:lstStyle>
            <a:lvl1pPr algn="l" defTabSz="603560">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194214964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9"/>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dirty="0"/>
              <a:t>Click icon to add chart</a:t>
            </a:r>
          </a:p>
        </p:txBody>
      </p:sp>
      <p:sp>
        <p:nvSpPr>
          <p:cNvPr id="7" name="Text Placeholder 9"/>
          <p:cNvSpPr>
            <a:spLocks noGrp="1"/>
          </p:cNvSpPr>
          <p:nvPr>
            <p:ph type="body" sz="quarter" idx="11"/>
          </p:nvPr>
        </p:nvSpPr>
        <p:spPr>
          <a:xfrm>
            <a:off x="437768" y="4148221"/>
            <a:ext cx="7180312" cy="326233"/>
          </a:xfrm>
          <a:prstGeom prst="rect">
            <a:avLst/>
          </a:prstGeom>
        </p:spPr>
        <p:txBody>
          <a:bodyPr wrap="square" lIns="91420" tIns="45710" rIns="91420" bIns="45710" anchor="b" anchorCtr="0">
            <a:noAutofit/>
          </a:bodyPr>
          <a:lstStyle>
            <a:lvl1pPr algn="l" defTabSz="603560">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138902011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endParaRPr>
          </a:p>
        </p:txBody>
      </p:sp>
      <p:sp>
        <p:nvSpPr>
          <p:cNvPr id="4" name="Text Placeholder 3"/>
          <p:cNvSpPr>
            <a:spLocks noGrp="1"/>
          </p:cNvSpPr>
          <p:nvPr>
            <p:ph type="body" sz="quarter" idx="10" hasCustomPrompt="1"/>
          </p:nvPr>
        </p:nvSpPr>
        <p:spPr>
          <a:xfrm>
            <a:off x="462301" y="1665183"/>
            <a:ext cx="3662024" cy="2925868"/>
          </a:xfrm>
          <a:prstGeom prst="rect">
            <a:avLst/>
          </a:prstGeom>
        </p:spPr>
        <p:txBody>
          <a:bodyPr lIns="91420" tIns="45710" rIns="91420" bIns="45710">
            <a:noAutofit/>
          </a:bodyPr>
          <a:lstStyle>
            <a:lvl1pPr marL="174621" indent="-117472">
              <a:lnSpc>
                <a:spcPct val="95000"/>
              </a:lnSpc>
              <a:spcBef>
                <a:spcPts val="1110"/>
              </a:spcBef>
              <a:buClr>
                <a:schemeClr val="tx2"/>
              </a:buClr>
              <a:buSzPct val="60000"/>
              <a:buFont typeface="Arial"/>
              <a:buChar char="•"/>
              <a:defRPr sz="2000" b="0" i="0">
                <a:solidFill>
                  <a:schemeClr val="bg1"/>
                </a:solidFill>
                <a:latin typeface="+mn-lt"/>
                <a:ea typeface="CiscoSansTT Thin" charset="0"/>
                <a:cs typeface="CiscoSansTT Thin" charset="0"/>
              </a:defRPr>
            </a:lvl1pPr>
            <a:lvl2pPr marL="288918" indent="-114297">
              <a:lnSpc>
                <a:spcPct val="95000"/>
              </a:lnSpc>
              <a:spcBef>
                <a:spcPts val="450"/>
              </a:spcBef>
              <a:buClr>
                <a:schemeClr val="tx2"/>
              </a:buClr>
              <a:buSzPct val="60000"/>
              <a:buFont typeface="Arial"/>
              <a:buChar char="•"/>
              <a:defRPr sz="1800" b="0" i="0">
                <a:solidFill>
                  <a:schemeClr val="bg1"/>
                </a:solidFill>
                <a:latin typeface="+mn-lt"/>
                <a:ea typeface="CiscoSansTT Thin" charset="0"/>
                <a:cs typeface="CiscoSansTT Thin" charset="0"/>
              </a:defRPr>
            </a:lvl2pPr>
            <a:lvl3pPr marL="403215" indent="-114297">
              <a:buClr>
                <a:schemeClr val="tx2"/>
              </a:buClr>
              <a:buSzPct val="60000"/>
              <a:buFont typeface="Arial"/>
              <a:buChar char="•"/>
              <a:defRPr sz="1600" b="0" i="0">
                <a:solidFill>
                  <a:schemeClr val="bg1"/>
                </a:solidFill>
                <a:latin typeface="+mn-lt"/>
                <a:ea typeface="CiscoSansTT Thin" charset="0"/>
                <a:cs typeface="CiscoSansTT Thin" charset="0"/>
              </a:defRPr>
            </a:lvl3pPr>
            <a:lvl4pPr marL="517512" indent="-114297">
              <a:buClr>
                <a:schemeClr val="tx2"/>
              </a:buClr>
              <a:buSzPct val="60000"/>
              <a:buFont typeface="Arial"/>
              <a:buChar char="•"/>
              <a:defRPr sz="1400" b="0" i="0">
                <a:solidFill>
                  <a:schemeClr val="bg1"/>
                </a:solidFill>
                <a:latin typeface="+mn-lt"/>
                <a:ea typeface="CiscoSansTT Thin" charset="0"/>
                <a:cs typeface="CiscoSansTT Thin" charset="0"/>
              </a:defRPr>
            </a:lvl4pPr>
            <a:lvl5pPr marL="631809" indent="-114297">
              <a:buClr>
                <a:schemeClr val="tx2"/>
              </a:buClr>
              <a:buSzPct val="60000"/>
              <a:buFont typeface="Arial"/>
              <a:buChar char="•"/>
              <a:defRPr sz="1200" b="0" i="0">
                <a:solidFill>
                  <a:schemeClr val="bg1"/>
                </a:solidFill>
                <a:latin typeface="+mn-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7" y="341314"/>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200">
                <a:solidFill>
                  <a:schemeClr val="bg1"/>
                </a:solidFill>
              </a:defRPr>
            </a:lvl1pPr>
          </a:lstStyle>
          <a:p>
            <a:pPr lvl="0"/>
            <a:r>
              <a:rPr lang="en-GB" dirty="0"/>
              <a:t>Click to edit Master title style</a:t>
            </a:r>
          </a:p>
        </p:txBody>
      </p:sp>
      <p:sp>
        <p:nvSpPr>
          <p:cNvPr id="8" name="Rectangle 4"/>
          <p:cNvSpPr>
            <a:spLocks noChangeArrowheads="1"/>
          </p:cNvSpPr>
          <p:nvPr userDrawn="1"/>
        </p:nvSpPr>
        <p:spPr bwMode="ltGray">
          <a:xfrm>
            <a:off x="477679" y="4741655"/>
            <a:ext cx="3568392"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3220693434"/>
      </p:ext>
    </p:extLst>
  </p:cSld>
  <p:clrMapOvr>
    <a:masterClrMapping/>
  </p:clrMapOvr>
  <p:extLst>
    <p:ext uri="{DCECCB84-F9BA-43D5-87BE-67443E8EF086}">
      <p15:sldGuideLst xmlns:p15="http://schemas.microsoft.com/office/powerpoint/2012/main">
        <p15:guide id="2" pos="288">
          <p15:clr>
            <a:srgbClr val="FBAE40"/>
          </p15:clr>
        </p15:guide>
        <p15:guide id="3" pos="2598">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sp>
        <p:nvSpPr>
          <p:cNvPr id="3" name="Title Placeholder 5"/>
          <p:cNvSpPr>
            <a:spLocks noGrp="1"/>
          </p:cNvSpPr>
          <p:nvPr>
            <p:ph type="title"/>
          </p:nvPr>
        </p:nvSpPr>
        <p:spPr bwMode="auto">
          <a:xfrm>
            <a:off x="419101" y="1657350"/>
            <a:ext cx="3827463" cy="1828800"/>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4" y="531812"/>
            <a:ext cx="3551237" cy="4059237"/>
          </a:xfrm>
          <a:prstGeom prst="rect">
            <a:avLst/>
          </a:prstGeom>
        </p:spPr>
        <p:txBody>
          <a:bodyPr lIns="0" rIns="0" anchor="ctr" anchorCtr="0"/>
          <a:lstStyle>
            <a:lvl1pPr marL="169859" indent="-169859">
              <a:lnSpc>
                <a:spcPct val="100000"/>
              </a:lnSpc>
              <a:buClr>
                <a:schemeClr val="tx1"/>
              </a:buClr>
              <a:buSzPct val="60000"/>
              <a:buFont typeface="Arial" panose="020B0604020202020204" pitchFamily="34" charset="0"/>
              <a:buChar char="•"/>
              <a:tabLst>
                <a:tab pos="228594" algn="l"/>
              </a:tabLst>
              <a:defRPr sz="2400"/>
            </a:lvl1pPr>
            <a:lvl2pPr marL="346067" indent="-171446">
              <a:lnSpc>
                <a:spcPct val="100000"/>
              </a:lnSpc>
              <a:buClr>
                <a:schemeClr val="tx1"/>
              </a:buClr>
              <a:buSzPct val="60000"/>
              <a:buFont typeface="Arial" panose="020B0604020202020204" pitchFamily="34" charset="0"/>
              <a:buChar char="•"/>
              <a:defRPr sz="2400"/>
            </a:lvl2pPr>
            <a:lvl3pPr marL="457189" indent="-117472">
              <a:lnSpc>
                <a:spcPct val="100000"/>
              </a:lnSpc>
              <a:buClr>
                <a:schemeClr val="tx1"/>
              </a:buClr>
              <a:buSzPct val="60000"/>
              <a:buFont typeface="Arial" panose="020B0604020202020204" pitchFamily="34" charset="0"/>
              <a:buChar char="•"/>
              <a:defRPr sz="2000"/>
            </a:lvl3pPr>
            <a:lvl4pPr marL="574661" indent="-117472">
              <a:lnSpc>
                <a:spcPct val="100000"/>
              </a:lnSpc>
              <a:buClr>
                <a:schemeClr val="tx1"/>
              </a:buClr>
              <a:buSzPct val="60000"/>
              <a:buFont typeface="Arial" panose="020B0604020202020204" pitchFamily="34" charset="0"/>
              <a:buChar char="•"/>
              <a:tabLst/>
              <a:defRPr sz="1800"/>
            </a:lvl4pPr>
            <a:lvl5pPr marL="744520" indent="-112710">
              <a:lnSpc>
                <a:spcPct val="100000"/>
              </a:lnSpc>
              <a:buClr>
                <a:schemeClr val="tx1"/>
              </a:buClr>
              <a:buSzPct val="60000"/>
              <a:buFont typeface="Arial" panose="020B0604020202020204" pitchFamily="34" charset="0"/>
              <a:buChar cha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p:cNvSpPr>
            <a:spLocks noChangeArrowheads="1"/>
          </p:cNvSpPr>
          <p:nvPr userDrawn="1"/>
        </p:nvSpPr>
        <p:spPr bwMode="ltGray">
          <a:xfrm>
            <a:off x="477680" y="4741655"/>
            <a:ext cx="3466792"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2810998224"/>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p15:clr>
            <a:srgbClr val="FBAE40"/>
          </p15:clr>
        </p15:guide>
        <p15:guide id="4" pos="2675">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mj-lt"/>
            </a:endParaRPr>
          </a:p>
        </p:txBody>
      </p:sp>
      <p:sp>
        <p:nvSpPr>
          <p:cNvPr id="3" name="Title Placeholder 5"/>
          <p:cNvSpPr>
            <a:spLocks noGrp="1"/>
          </p:cNvSpPr>
          <p:nvPr>
            <p:ph type="title"/>
          </p:nvPr>
        </p:nvSpPr>
        <p:spPr bwMode="auto">
          <a:xfrm>
            <a:off x="437767"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t"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4" y="510540"/>
            <a:ext cx="3551237" cy="4080510"/>
          </a:xfrm>
          <a:prstGeom prst="rect">
            <a:avLst/>
          </a:prstGeom>
        </p:spPr>
        <p:txBody>
          <a:bodyPr lIns="0" rIns="0"/>
          <a:lstStyle>
            <a:lvl1pPr marL="114297" indent="-114297">
              <a:lnSpc>
                <a:spcPct val="100000"/>
              </a:lnSpc>
              <a:buClr>
                <a:schemeClr val="tx1"/>
              </a:buClr>
              <a:buSzPct val="60000"/>
              <a:defRPr sz="2000"/>
            </a:lvl1pPr>
            <a:lvl2pPr marL="228594" indent="-114297">
              <a:lnSpc>
                <a:spcPct val="100000"/>
              </a:lnSpc>
              <a:buClr>
                <a:schemeClr val="tx1"/>
              </a:buClr>
              <a:buSzPct val="60000"/>
              <a:defRPr sz="2000"/>
            </a:lvl2pPr>
            <a:lvl3pPr marL="342892" indent="-114297">
              <a:lnSpc>
                <a:spcPct val="100000"/>
              </a:lnSpc>
              <a:buClr>
                <a:schemeClr val="tx1"/>
              </a:buClr>
              <a:buSzPct val="60000"/>
              <a:defRPr sz="1800"/>
            </a:lvl3pPr>
            <a:lvl4pPr marL="457189" indent="-123822">
              <a:lnSpc>
                <a:spcPct val="100000"/>
              </a:lnSpc>
              <a:buClr>
                <a:schemeClr val="tx1"/>
              </a:buClr>
              <a:buSzPct val="60000"/>
              <a:defRPr sz="1600"/>
            </a:lvl4pPr>
            <a:lvl5pPr marL="574661" indent="-117472">
              <a:lnSpc>
                <a:spcPct val="100000"/>
              </a:lnSpc>
              <a:buClr>
                <a:schemeClr val="tx1"/>
              </a:buClr>
              <a:buSzPct val="6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437767" y="1659843"/>
            <a:ext cx="3808797" cy="2931208"/>
          </a:xfrm>
          <a:prstGeom prst="rect">
            <a:avLst/>
          </a:prstGeom>
        </p:spPr>
        <p:txBody>
          <a:bodyPr/>
          <a:lstStyle>
            <a:lvl1pPr marL="114297" indent="-114297">
              <a:buClr>
                <a:schemeClr val="tx2"/>
              </a:buClr>
              <a:buSzPct val="60000"/>
              <a:defRPr lang="en-US" sz="2000" kern="1200" dirty="0" smtClean="0">
                <a:solidFill>
                  <a:schemeClr val="bg1"/>
                </a:solidFill>
                <a:latin typeface="+mn-lt"/>
                <a:ea typeface="ＭＳ Ｐゴシック" charset="0"/>
                <a:cs typeface="CiscoSans"/>
              </a:defRPr>
            </a:lvl1pPr>
            <a:lvl2pPr marL="228594" indent="-114297">
              <a:buClr>
                <a:schemeClr val="tx2"/>
              </a:buClr>
              <a:buSzPct val="60000"/>
              <a:defRPr sz="2000">
                <a:solidFill>
                  <a:schemeClr val="bg1"/>
                </a:solidFill>
              </a:defRPr>
            </a:lvl2pPr>
            <a:lvl3pPr marL="342892" indent="-114297">
              <a:buClr>
                <a:schemeClr val="tx2"/>
              </a:buClr>
              <a:buSzPct val="60000"/>
              <a:defRPr sz="1800">
                <a:solidFill>
                  <a:schemeClr val="bg1"/>
                </a:solidFill>
              </a:defRPr>
            </a:lvl3pPr>
            <a:lvl4pPr marL="457189" indent="-123822">
              <a:buClr>
                <a:schemeClr val="tx2"/>
              </a:buClr>
              <a:buSzPct val="60000"/>
              <a:defRPr sz="1600">
                <a:solidFill>
                  <a:schemeClr val="bg1"/>
                </a:solidFill>
              </a:defRPr>
            </a:lvl4pPr>
            <a:lvl5pPr marL="574661" indent="-117472">
              <a:buClr>
                <a:schemeClr val="tx2"/>
              </a:buClr>
              <a:buSzPct val="60000"/>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4"/>
          <p:cNvSpPr>
            <a:spLocks noChangeArrowheads="1"/>
          </p:cNvSpPr>
          <p:nvPr userDrawn="1"/>
        </p:nvSpPr>
        <p:spPr bwMode="ltGray">
          <a:xfrm>
            <a:off x="477679" y="4741655"/>
            <a:ext cx="3359215"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1523769694"/>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6" y="531813"/>
            <a:ext cx="3559175" cy="3364846"/>
          </a:xfrm>
          <a:prstGeom prst="rect">
            <a:avLst/>
          </a:prstGeom>
        </p:spPr>
        <p:txBody>
          <a:bodyPr anchor="ctr" anchorCtr="0"/>
          <a:lstStyle>
            <a:lvl1pPr marL="0" indent="0" algn="ctr">
              <a:buNone/>
              <a:defRPr/>
            </a:lvl1pPr>
          </a:lstStyle>
          <a:p>
            <a:endParaRPr lang="en-US" dirty="0"/>
          </a:p>
        </p:txBody>
      </p:sp>
      <p:sp>
        <p:nvSpPr>
          <p:cNvPr id="9" name="Text Placeholder 8"/>
          <p:cNvSpPr>
            <a:spLocks noGrp="1"/>
          </p:cNvSpPr>
          <p:nvPr>
            <p:ph type="body" sz="quarter" idx="11"/>
          </p:nvPr>
        </p:nvSpPr>
        <p:spPr>
          <a:xfrm>
            <a:off x="5089526" y="4062351"/>
            <a:ext cx="3559175" cy="525145"/>
          </a:xfrm>
          <a:prstGeom prst="rect">
            <a:avLst/>
          </a:prstGeom>
        </p:spPr>
        <p:txBody>
          <a:bodyPr lIns="0" tIns="0" rIns="0" bIns="0"/>
          <a:lstStyle>
            <a:lvl1pPr marL="0" indent="0">
              <a:buNone/>
              <a:defRPr sz="1400"/>
            </a:lvl1pPr>
          </a:lstStyle>
          <a:p>
            <a:pPr lvl="0"/>
            <a:r>
              <a:rPr lang="en-US" dirty="0"/>
              <a:t>Click to edit Master text styles</a:t>
            </a:r>
          </a:p>
        </p:txBody>
      </p:sp>
      <p:sp>
        <p:nvSpPr>
          <p:cNvPr id="10" name="Rectangle 4"/>
          <p:cNvSpPr>
            <a:spLocks noChangeArrowheads="1"/>
          </p:cNvSpPr>
          <p:nvPr userDrawn="1"/>
        </p:nvSpPr>
        <p:spPr bwMode="ltGray">
          <a:xfrm>
            <a:off x="477680" y="4741655"/>
            <a:ext cx="2863168"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4222049636"/>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2"/>
              </a:solidFill>
            </a:endParaRPr>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6" y="531814"/>
            <a:ext cx="3559175" cy="4059236"/>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5"/>
            <a:ext cx="3263592"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470392589"/>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2"/>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dirty="0"/>
              <a:t>Click to edit Master title style</a:t>
            </a:r>
          </a:p>
        </p:txBody>
      </p:sp>
    </p:spTree>
    <p:extLst>
      <p:ext uri="{BB962C8B-B14F-4D97-AF65-F5344CB8AC3E}">
        <p14:creationId xmlns:p14="http://schemas.microsoft.com/office/powerpoint/2010/main" val="16194845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endParaRPr>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8" name="Rectangle 4"/>
          <p:cNvSpPr>
            <a:spLocks noChangeArrowheads="1"/>
          </p:cNvSpPr>
          <p:nvPr userDrawn="1"/>
        </p:nvSpPr>
        <p:spPr bwMode="ltGray">
          <a:xfrm>
            <a:off x="477679" y="4741655"/>
            <a:ext cx="2946839"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3104101822"/>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4580093" y="0"/>
            <a:ext cx="4563907" cy="5143500"/>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5"/>
            <a:ext cx="3299450"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38445732"/>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6" name="Chart Placeholder 5"/>
          <p:cNvSpPr>
            <a:spLocks noGrp="1"/>
          </p:cNvSpPr>
          <p:nvPr>
            <p:ph type="chart" sz="quarter" idx="10"/>
          </p:nvPr>
        </p:nvSpPr>
        <p:spPr>
          <a:xfrm>
            <a:off x="5089526" y="503238"/>
            <a:ext cx="3559175" cy="4087812"/>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5"/>
            <a:ext cx="3179921"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2280306575"/>
      </p:ext>
    </p:extLst>
  </p:cSld>
  <p:clrMapOvr>
    <a:masterClrMapping/>
  </p:clrMapOvr>
  <p:extLst>
    <p:ext uri="{DCECCB84-F9BA-43D5-87BE-67443E8EF086}">
      <p15:sldGuideLst xmlns:p15="http://schemas.microsoft.com/office/powerpoint/2012/main">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bg1"/>
                </a:solidFill>
                <a:latin typeface="+mj-lt"/>
                <a:ea typeface="ＭＳ Ｐゴシック" charset="0"/>
                <a:cs typeface="Tipo de letra del sistema Fina" charset="0"/>
              </a:defRPr>
            </a:lvl1pPr>
          </a:lstStyle>
          <a:p>
            <a:pPr lvl="0"/>
            <a:r>
              <a:rPr lang="en-GB" dirty="0"/>
              <a:t>Click to edit Master title style</a:t>
            </a:r>
          </a:p>
        </p:txBody>
      </p:sp>
      <p:sp>
        <p:nvSpPr>
          <p:cNvPr id="7" name="Table Placeholder 6"/>
          <p:cNvSpPr>
            <a:spLocks noGrp="1"/>
          </p:cNvSpPr>
          <p:nvPr>
            <p:ph type="tbl" sz="quarter" idx="10"/>
          </p:nvPr>
        </p:nvSpPr>
        <p:spPr>
          <a:xfrm>
            <a:off x="5089526" y="503238"/>
            <a:ext cx="3559175" cy="4087812"/>
          </a:xfrm>
          <a:prstGeom prst="rect">
            <a:avLst/>
          </a:prstGeom>
        </p:spPr>
        <p:txBody>
          <a:bodyPr anchor="ctr" anchorCtr="0"/>
          <a:lstStyle>
            <a:lvl1pPr marL="0" indent="0" algn="ctr">
              <a:buNone/>
              <a:defRPr/>
            </a:lvl1pPr>
          </a:lstStyle>
          <a:p>
            <a:endParaRPr lang="en-US" dirty="0"/>
          </a:p>
        </p:txBody>
      </p:sp>
      <p:sp>
        <p:nvSpPr>
          <p:cNvPr id="8" name="Rectangle 4"/>
          <p:cNvSpPr>
            <a:spLocks noChangeArrowheads="1"/>
          </p:cNvSpPr>
          <p:nvPr userDrawn="1"/>
        </p:nvSpPr>
        <p:spPr bwMode="ltGray">
          <a:xfrm>
            <a:off x="477679" y="4741655"/>
            <a:ext cx="3407027" cy="154518"/>
          </a:xfrm>
          <a:prstGeom prst="rect">
            <a:avLst/>
          </a:prstGeom>
          <a:noFill/>
          <a:ln w="9525">
            <a:noFill/>
            <a:miter lim="800000"/>
            <a:headEnd/>
            <a:tailEnd/>
          </a:ln>
          <a:effectLst/>
        </p:spPr>
        <p:txBody>
          <a:bodyPr wrap="square" lIns="61586" tIns="30792" rIns="61586" bIns="30792" anchor="b">
            <a:spAutoFit/>
          </a:bodyPr>
          <a:lstStyle/>
          <a:p>
            <a:pPr algn="l" defTabSz="610729"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336421008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 name="Freeform 6"/>
          <p:cNvSpPr>
            <a:spLocks noChangeAspect="1" noEditPoints="1"/>
          </p:cNvSpPr>
          <p:nvPr userDrawn="1"/>
        </p:nvSpPr>
        <p:spPr bwMode="auto">
          <a:xfrm>
            <a:off x="3762995" y="2129077"/>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dirty="0">
              <a:solidFill>
                <a:schemeClr val="bg1"/>
              </a:solidFill>
            </a:endParaRPr>
          </a:p>
        </p:txBody>
      </p:sp>
    </p:spTree>
    <p:extLst>
      <p:ext uri="{BB962C8B-B14F-4D97-AF65-F5344CB8AC3E}">
        <p14:creationId xmlns:p14="http://schemas.microsoft.com/office/powerpoint/2010/main" val="419347801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Storytelling">
    <p:spTree>
      <p:nvGrpSpPr>
        <p:cNvPr id="1" name=""/>
        <p:cNvGrpSpPr/>
        <p:nvPr/>
      </p:nvGrpSpPr>
      <p:grpSpPr>
        <a:xfrm>
          <a:off x="0" y="0"/>
          <a:ext cx="0" cy="0"/>
          <a:chOff x="0" y="0"/>
          <a:chExt cx="0" cy="0"/>
        </a:xfrm>
      </p:grpSpPr>
      <p:sp>
        <p:nvSpPr>
          <p:cNvPr id="4" name="Title 1"/>
          <p:cNvSpPr>
            <a:spLocks noGrp="1"/>
          </p:cNvSpPr>
          <p:nvPr>
            <p:ph type="title"/>
          </p:nvPr>
        </p:nvSpPr>
        <p:spPr>
          <a:xfrm>
            <a:off x="463764" y="1439061"/>
            <a:ext cx="3820348" cy="2265389"/>
          </a:xfrm>
        </p:spPr>
        <p:txBody>
          <a:bodyPr lIns="61715" tIns="34288" rIns="61715" bIns="34288" rtlCol="0">
            <a:noAutofit/>
          </a:bodyPr>
          <a:lstStyle>
            <a:lvl1pPr marL="0" indent="0" algn="l" defTabSz="685731" rtl="0" eaLnBrk="1" latinLnBrk="0" hangingPunct="1">
              <a:lnSpc>
                <a:spcPct val="80000"/>
              </a:lnSpc>
              <a:spcBef>
                <a:spcPct val="0"/>
              </a:spcBef>
              <a:buClr>
                <a:schemeClr val="tx1"/>
              </a:buClr>
              <a:buFont typeface="Ciscolight" pitchFamily="2" charset="0"/>
              <a:buNone/>
              <a:defRPr lang="en-US" sz="4500" b="0" kern="1200" spc="0" baseline="0" dirty="0">
                <a:solidFill>
                  <a:schemeClr val="tx2"/>
                </a:solidFill>
                <a:latin typeface="+mj-lt"/>
                <a:ea typeface="+mj-ea"/>
                <a:cs typeface="+mj-cs"/>
              </a:defRPr>
            </a:lvl1pPr>
          </a:lstStyle>
          <a:p>
            <a:r>
              <a:rPr lang="en-US"/>
              <a:t>Click to edit Master title style</a:t>
            </a:r>
            <a:endParaRPr lang="en-US" dirty="0"/>
          </a:p>
        </p:txBody>
      </p:sp>
      <p:sp>
        <p:nvSpPr>
          <p:cNvPr id="9" name="Text Placeholder 3"/>
          <p:cNvSpPr>
            <a:spLocks noGrp="1"/>
          </p:cNvSpPr>
          <p:nvPr>
            <p:ph type="body" sz="quarter" idx="11"/>
          </p:nvPr>
        </p:nvSpPr>
        <p:spPr>
          <a:xfrm>
            <a:off x="4922521" y="654518"/>
            <a:ext cx="3865880" cy="3840480"/>
          </a:xfrm>
          <a:prstGeom prst="rect">
            <a:avLst/>
          </a:prstGeom>
        </p:spPr>
        <p:txBody>
          <a:bodyPr lIns="91420" tIns="45710" rIns="91420" bIns="45710" anchor="ctr" anchorCtr="0">
            <a:noAutofit/>
          </a:bodyPr>
          <a:lstStyle>
            <a:lvl1pPr marL="0" indent="0">
              <a:buFontTx/>
              <a:buNone/>
              <a:defRPr sz="1600" baseline="0">
                <a:solidFill>
                  <a:schemeClr val="tx1"/>
                </a:solidFill>
                <a:latin typeface="+mn-lt"/>
              </a:defRPr>
            </a:lvl1pPr>
            <a:lvl2pPr>
              <a:defRPr sz="1500"/>
            </a:lvl2pPr>
            <a:lvl3pPr>
              <a:defRPr sz="1500"/>
            </a:lvl3pPr>
            <a:lvl4pPr>
              <a:defRPr sz="1500"/>
            </a:lvl4pPr>
            <a:lvl5pPr>
              <a:defRPr sz="1500"/>
            </a:lvl5pPr>
          </a:lstStyle>
          <a:p>
            <a:pPr lvl="0"/>
            <a:r>
              <a:rPr lang="en-US"/>
              <a:t>Click to edit Master text styles</a:t>
            </a:r>
          </a:p>
        </p:txBody>
      </p:sp>
    </p:spTree>
    <p:extLst>
      <p:ext uri="{BB962C8B-B14F-4D97-AF65-F5344CB8AC3E}">
        <p14:creationId xmlns:p14="http://schemas.microsoft.com/office/powerpoint/2010/main" val="3762475757"/>
      </p:ext>
    </p:extLst>
  </p:cSld>
  <p:clrMapOvr>
    <a:masterClrMapping/>
  </p:clrMapOvr>
  <p:transition spd="slow">
    <p:wip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Half_Page_Blue_Blank">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3" name="Title Placeholder 5"/>
          <p:cNvSpPr>
            <a:spLocks noGrp="1"/>
          </p:cNvSpPr>
          <p:nvPr>
            <p:ph type="title"/>
          </p:nvPr>
        </p:nvSpPr>
        <p:spPr bwMode="auto">
          <a:xfrm>
            <a:off x="437767" y="1659732"/>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196" rtl="0" eaLnBrk="1" fontAlgn="base" hangingPunct="1">
              <a:lnSpc>
                <a:spcPct val="85000"/>
              </a:lnSpc>
              <a:spcBef>
                <a:spcPct val="0"/>
              </a:spcBef>
              <a:spcAft>
                <a:spcPct val="0"/>
              </a:spcAft>
              <a:defRPr lang="en-GB" sz="3200" kern="1200" dirty="0">
                <a:solidFill>
                  <a:schemeClr val="tx2"/>
                </a:solidFill>
                <a:latin typeface="+mj-lt"/>
                <a:ea typeface="ＭＳ Ｐゴシック" charset="0"/>
                <a:cs typeface="Tipo de letra del sistema Fina" charset="0"/>
              </a:defRPr>
            </a:lvl1pPr>
          </a:lstStyle>
          <a:p>
            <a:pPr lvl="0"/>
            <a:r>
              <a:rPr lang="en-GB" dirty="0"/>
              <a:t>Click to edit Master title style</a:t>
            </a:r>
          </a:p>
        </p:txBody>
      </p:sp>
      <p:sp>
        <p:nvSpPr>
          <p:cNvPr id="8" name="Rectangle 4"/>
          <p:cNvSpPr>
            <a:spLocks noChangeArrowheads="1"/>
          </p:cNvSpPr>
          <p:nvPr userDrawn="1"/>
        </p:nvSpPr>
        <p:spPr bwMode="ltGray">
          <a:xfrm>
            <a:off x="477679" y="4741655"/>
            <a:ext cx="2946839" cy="154518"/>
          </a:xfrm>
          <a:prstGeom prst="rect">
            <a:avLst/>
          </a:prstGeom>
          <a:noFill/>
          <a:ln w="9525">
            <a:noFill/>
            <a:miter lim="800000"/>
            <a:headEnd/>
            <a:tailEnd/>
          </a:ln>
          <a:effectLst/>
        </p:spPr>
        <p:txBody>
          <a:bodyPr wrap="square" lIns="61586" tIns="30792" rIns="61586" bIns="30792" anchor="b">
            <a:spAutoFit/>
          </a:bodyPr>
          <a:lstStyle/>
          <a:p>
            <a:pPr defTabSz="610729" fontAlgn="auto">
              <a:spcBef>
                <a:spcPts val="0"/>
              </a:spcBef>
              <a:spcAft>
                <a:spcPts val="0"/>
              </a:spcAft>
              <a:defRPr/>
            </a:pPr>
            <a:r>
              <a:rPr lang="en-US" sz="600" kern="1200" spc="20" baseline="0" dirty="0">
                <a:solidFill>
                  <a:schemeClr val="tx2">
                    <a:alpha val="60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21389807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15:guide id="1" orient="horz" pos="1044">
          <p15:clr>
            <a:srgbClr val="FBAE40"/>
          </p15:clr>
        </p15:guide>
        <p15:guide id="2" orient="horz" pos="2193">
          <p15:clr>
            <a:srgbClr val="FBAE40"/>
          </p15:clr>
        </p15:guide>
        <p15:guide id="3" pos="2675">
          <p15:clr>
            <a:srgbClr val="FBAE40"/>
          </p15:clr>
        </p15:guide>
        <p15:guide id="4" pos="3206">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Bottom title_photo and text">
    <p:spTree>
      <p:nvGrpSpPr>
        <p:cNvPr id="1" name=""/>
        <p:cNvGrpSpPr/>
        <p:nvPr/>
      </p:nvGrpSpPr>
      <p:grpSpPr>
        <a:xfrm>
          <a:off x="0" y="0"/>
          <a:ext cx="0" cy="0"/>
          <a:chOff x="0" y="0"/>
          <a:chExt cx="0" cy="0"/>
        </a:xfrm>
      </p:grpSpPr>
      <p:sp>
        <p:nvSpPr>
          <p:cNvPr id="10" name="Text Placeholder 17"/>
          <p:cNvSpPr>
            <a:spLocks noGrp="1"/>
          </p:cNvSpPr>
          <p:nvPr>
            <p:ph type="body" sz="quarter" idx="11" hasCustomPrompt="1"/>
          </p:nvPr>
        </p:nvSpPr>
        <p:spPr>
          <a:xfrm>
            <a:off x="437767" y="1349354"/>
            <a:ext cx="4003995" cy="3040875"/>
          </a:xfrm>
          <a:prstGeom prst="rect">
            <a:avLst/>
          </a:prstGeom>
        </p:spPr>
        <p:txBody>
          <a:bodyPr lIns="91420" tIns="45710" rIns="91420" bIns="45710" anchor="ctr" anchorCtr="0">
            <a:noAutofit/>
          </a:bodyPr>
          <a:lstStyle>
            <a:lvl1pPr marL="0" indent="0">
              <a:buNone/>
              <a:defRPr sz="24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11" name="Picture Placeholder 2"/>
          <p:cNvSpPr>
            <a:spLocks noGrp="1"/>
          </p:cNvSpPr>
          <p:nvPr>
            <p:ph type="pic" sz="quarter" idx="10"/>
          </p:nvPr>
        </p:nvSpPr>
        <p:spPr>
          <a:xfrm>
            <a:off x="4708110" y="1349375"/>
            <a:ext cx="4075144" cy="3041208"/>
          </a:xfrm>
          <a:prstGeom prst="rect">
            <a:avLst/>
          </a:prstGeom>
        </p:spPr>
        <p:txBody>
          <a:bodyPr vert="horz" lIns="91420" tIns="45710" rIns="91420" bIns="45710">
            <a:noAutofit/>
          </a:bodyPr>
          <a:lstStyle>
            <a:lvl1pPr marL="0" indent="0" algn="ctr">
              <a:buNone/>
              <a:defRPr sz="2000" b="0" i="0">
                <a:solidFill>
                  <a:schemeClr val="tx2"/>
                </a:solidFill>
                <a:latin typeface="+mn-lt"/>
                <a:cs typeface="CiscoSans ExtraLight"/>
              </a:defRPr>
            </a:lvl1pPr>
          </a:lstStyle>
          <a:p>
            <a:pPr lvl="0"/>
            <a:r>
              <a:rPr lang="en-US" noProof="0" dirty="0"/>
              <a:t>Click icon to add picture</a:t>
            </a:r>
          </a:p>
        </p:txBody>
      </p:sp>
      <p:sp>
        <p:nvSpPr>
          <p:cNvPr id="5" name="Title Placeholder 5"/>
          <p:cNvSpPr>
            <a:spLocks noGrp="1"/>
          </p:cNvSpPr>
          <p:nvPr>
            <p:ph type="title" hasCustomPrompt="1"/>
          </p:nvPr>
        </p:nvSpPr>
        <p:spPr bwMode="auto">
          <a:xfrm>
            <a:off x="437766" y="341314"/>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29796776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Demo">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99916" y="3209551"/>
            <a:ext cx="4684867" cy="288131"/>
          </a:xfrm>
          <a:prstGeom prst="rect">
            <a:avLst/>
          </a:prstGeom>
        </p:spPr>
        <p:txBody>
          <a:bodyPr vert="horz" lIns="68574" tIns="34288" rIns="68574" bIns="34288" rtlCol="0">
            <a:noAutofit/>
          </a:bodyPr>
          <a:lstStyle>
            <a:lvl1pPr marL="0" indent="0" algn="l" defTabSz="685731" rtl="0" eaLnBrk="1" latinLnBrk="0" hangingPunct="1">
              <a:lnSpc>
                <a:spcPct val="95000"/>
              </a:lnSpc>
              <a:spcBef>
                <a:spcPts val="1080"/>
              </a:spcBef>
              <a:buClr>
                <a:srgbClr val="92D050"/>
              </a:buClr>
              <a:buSzPct val="90000"/>
              <a:buFont typeface="Arial" pitchFamily="34" charset="0"/>
              <a:buNone/>
              <a:tabLst/>
              <a:defRPr lang="en-US" sz="1800" kern="1200" baseline="0" dirty="0">
                <a:solidFill>
                  <a:schemeClr val="tx1"/>
                </a:solidFill>
                <a:latin typeface="+mj-lt"/>
                <a:ea typeface="+mn-ea"/>
                <a:cs typeface="+mn-cs"/>
              </a:defRPr>
            </a:lvl1pPr>
            <a:lvl2pPr marL="342863" indent="0" algn="ctr">
              <a:buNone/>
              <a:defRPr>
                <a:solidFill>
                  <a:schemeClr val="tx1">
                    <a:tint val="75000"/>
                  </a:schemeClr>
                </a:solidFill>
              </a:defRPr>
            </a:lvl2pPr>
            <a:lvl3pPr marL="685731" indent="0" algn="ctr">
              <a:buNone/>
              <a:defRPr>
                <a:solidFill>
                  <a:schemeClr val="tx1">
                    <a:tint val="75000"/>
                  </a:schemeClr>
                </a:solidFill>
              </a:defRPr>
            </a:lvl3pPr>
            <a:lvl4pPr marL="1028597" indent="0" algn="ctr">
              <a:buNone/>
              <a:defRPr>
                <a:solidFill>
                  <a:schemeClr val="tx1">
                    <a:tint val="75000"/>
                  </a:schemeClr>
                </a:solidFill>
              </a:defRPr>
            </a:lvl4pPr>
            <a:lvl5pPr marL="1371464" indent="0" algn="ctr">
              <a:buNone/>
              <a:defRPr>
                <a:solidFill>
                  <a:schemeClr val="tx1">
                    <a:tint val="75000"/>
                  </a:schemeClr>
                </a:solidFill>
              </a:defRPr>
            </a:lvl5pPr>
            <a:lvl6pPr marL="1714326" indent="0" algn="ctr">
              <a:buNone/>
              <a:defRPr>
                <a:solidFill>
                  <a:schemeClr val="tx1">
                    <a:tint val="75000"/>
                  </a:schemeClr>
                </a:solidFill>
              </a:defRPr>
            </a:lvl6pPr>
            <a:lvl7pPr marL="2057195" indent="0" algn="ctr">
              <a:buNone/>
              <a:defRPr>
                <a:solidFill>
                  <a:schemeClr val="tx1">
                    <a:tint val="75000"/>
                  </a:schemeClr>
                </a:solidFill>
              </a:defRPr>
            </a:lvl7pPr>
            <a:lvl8pPr marL="2400060" indent="0" algn="ctr">
              <a:buNone/>
              <a:defRPr>
                <a:solidFill>
                  <a:schemeClr val="tx1">
                    <a:tint val="75000"/>
                  </a:schemeClr>
                </a:solidFill>
              </a:defRPr>
            </a:lvl8pPr>
            <a:lvl9pPr marL="2742928" indent="0" algn="ctr">
              <a:buNone/>
              <a:defRPr>
                <a:solidFill>
                  <a:schemeClr val="tx1">
                    <a:tint val="75000"/>
                  </a:schemeClr>
                </a:solidFill>
              </a:defRPr>
            </a:lvl9pPr>
          </a:lstStyle>
          <a:p>
            <a:pPr lvl="0"/>
            <a:r>
              <a:rPr lang="en-US" dirty="0"/>
              <a:t>Click to edit master subtitle style</a:t>
            </a:r>
          </a:p>
        </p:txBody>
      </p:sp>
      <p:sp>
        <p:nvSpPr>
          <p:cNvPr id="2" name="Title 1"/>
          <p:cNvSpPr>
            <a:spLocks noGrp="1"/>
          </p:cNvSpPr>
          <p:nvPr>
            <p:ph type="ctrTitle" hasCustomPrompt="1"/>
          </p:nvPr>
        </p:nvSpPr>
        <p:spPr>
          <a:xfrm>
            <a:off x="459526" y="2462028"/>
            <a:ext cx="4712557" cy="766763"/>
          </a:xfrm>
        </p:spPr>
        <p:txBody>
          <a:bodyPr lIns="61715" tIns="34288" rIns="61715" bIns="34288" rtlCol="0" anchor="b">
            <a:noAutofit/>
          </a:bodyPr>
          <a:lstStyle>
            <a:lvl1pPr marL="0" indent="0" algn="l" defTabSz="685731" rtl="0" eaLnBrk="1" latinLnBrk="0" hangingPunct="1">
              <a:lnSpc>
                <a:spcPct val="80000"/>
              </a:lnSpc>
              <a:spcBef>
                <a:spcPct val="0"/>
              </a:spcBef>
              <a:buClr>
                <a:schemeClr val="tx1"/>
              </a:buClr>
              <a:buFont typeface="Ciscolight" pitchFamily="2" charset="0"/>
              <a:buNone/>
              <a:defRPr lang="en-US" sz="5200" b="0" kern="1200" spc="0" baseline="0" dirty="0">
                <a:solidFill>
                  <a:schemeClr val="tx2"/>
                </a:solidFill>
                <a:latin typeface="+mj-lt"/>
                <a:ea typeface="+mj-ea"/>
                <a:cs typeface="+mj-cs"/>
              </a:defRPr>
            </a:lvl1pPr>
          </a:lstStyle>
          <a:p>
            <a:r>
              <a:rPr lang="en-US" dirty="0"/>
              <a:t>Click to edit master title style</a:t>
            </a:r>
          </a:p>
        </p:txBody>
      </p:sp>
      <p:sp>
        <p:nvSpPr>
          <p:cNvPr id="31" name="Picture Placeholder 30"/>
          <p:cNvSpPr>
            <a:spLocks noGrp="1"/>
          </p:cNvSpPr>
          <p:nvPr>
            <p:ph type="pic" sz="quarter" idx="10"/>
          </p:nvPr>
        </p:nvSpPr>
        <p:spPr>
          <a:xfrm>
            <a:off x="5540381" y="1438276"/>
            <a:ext cx="2676525" cy="2166938"/>
          </a:xfrm>
          <a:prstGeom prst="rect">
            <a:avLst/>
          </a:prstGeom>
        </p:spPr>
        <p:txBody>
          <a:bodyPr lIns="91420" tIns="45710" rIns="91420" bIns="45710" anchor="ctr" anchorCtr="1"/>
          <a:lstStyle>
            <a:lvl1pPr marL="0" indent="0" algn="ctr">
              <a:buNone/>
              <a:defRPr>
                <a:solidFill>
                  <a:schemeClr val="tx1"/>
                </a:solidFill>
                <a:latin typeface="+mj-lt"/>
              </a:defRPr>
            </a:lvl1pPr>
          </a:lstStyle>
          <a:p>
            <a:pPr lvl="0"/>
            <a:r>
              <a:rPr lang="en-US" noProof="0" dirty="0"/>
              <a:t>Click icon to add picture</a:t>
            </a:r>
          </a:p>
        </p:txBody>
      </p:sp>
    </p:spTree>
    <p:extLst>
      <p:ext uri="{BB962C8B-B14F-4D97-AF65-F5344CB8AC3E}">
        <p14:creationId xmlns:p14="http://schemas.microsoft.com/office/powerpoint/2010/main" val="9643926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6034023"/>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2"/>
                </a:solidFill>
                <a:latin typeface="+mj-lt"/>
                <a:cs typeface="CiscoSans ExtraLight"/>
              </a:defRPr>
            </a:lvl1pPr>
          </a:lstStyle>
          <a:p>
            <a:pPr lvl="0"/>
            <a:r>
              <a:rPr lang="en-US" noProof="0" dirty="0"/>
              <a:t>Click icon to add picture</a:t>
            </a:r>
          </a:p>
        </p:txBody>
      </p:sp>
      <p:sp>
        <p:nvSpPr>
          <p:cNvPr id="6" name="Text Placeholder 2"/>
          <p:cNvSpPr>
            <a:spLocks noGrp="1"/>
          </p:cNvSpPr>
          <p:nvPr>
            <p:ph type="body" sz="quarter" idx="11"/>
          </p:nvPr>
        </p:nvSpPr>
        <p:spPr bwMode="auto">
          <a:xfrm>
            <a:off x="500063" y="3911435"/>
            <a:ext cx="8139112" cy="525016"/>
          </a:xfrm>
          <a:prstGeom prst="rect">
            <a:avLst/>
          </a:prstGeom>
          <a:noFill/>
        </p:spPr>
        <p:txBody>
          <a:bodyPr wrap="square" lIns="182880" tIns="91440" rIns="182880" bIns="91440" numCol="1" anchor="ctr" anchorCtr="0" compatLnSpc="1">
            <a:prstTxWarp prst="textNoShape">
              <a:avLst/>
            </a:prstTxWarp>
            <a:spAutoFit/>
          </a:bodyPr>
          <a:lstStyle>
            <a:lvl1pPr marL="0" indent="0" algn="ctr">
              <a:lnSpc>
                <a:spcPts val="2900"/>
              </a:lnSpc>
              <a:spcBef>
                <a:spcPts val="0"/>
              </a:spcBef>
              <a:buNone/>
              <a:defRPr sz="2400" i="0">
                <a:solidFill>
                  <a:schemeClr val="tx2"/>
                </a:solidFill>
              </a:defRPr>
            </a:lvl1pPr>
          </a:lstStyle>
          <a:p>
            <a:pPr lvl="0"/>
            <a:r>
              <a:rPr lang="en-US" dirty="0"/>
              <a:t>Click to edit Master text styles</a:t>
            </a:r>
          </a:p>
        </p:txBody>
      </p:sp>
    </p:spTree>
    <p:extLst>
      <p:ext uri="{BB962C8B-B14F-4D97-AF65-F5344CB8AC3E}">
        <p14:creationId xmlns:p14="http://schemas.microsoft.com/office/powerpoint/2010/main" val="263056477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6_Photo_4_gri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20" hasCustomPrompt="1"/>
          </p:nvPr>
        </p:nvSpPr>
        <p:spPr>
          <a:xfrm>
            <a:off x="415926" y="819151"/>
            <a:ext cx="3698875" cy="1095374"/>
          </a:xfrm>
          <a:prstGeom prst="rect">
            <a:avLst/>
          </a:prstGeom>
        </p:spPr>
        <p:txBody>
          <a:bodyPr anchor="ctr" anchorCtr="0"/>
          <a:lstStyle>
            <a:lvl1pPr marL="0" indent="0">
              <a:buNone/>
              <a:defRPr sz="3600">
                <a:solidFill>
                  <a:schemeClr val="tx2"/>
                </a:solidFill>
              </a:defRPr>
            </a:lvl1pPr>
          </a:lstStyle>
          <a:p>
            <a:pPr lvl="0"/>
            <a:r>
              <a:rPr lang="en-US" dirty="0"/>
              <a:t>Click to edit text styles</a:t>
            </a:r>
          </a:p>
        </p:txBody>
      </p:sp>
      <p:sp>
        <p:nvSpPr>
          <p:cNvPr id="2" name="Rectangle 1"/>
          <p:cNvSpPr/>
          <p:nvPr userDrawn="1"/>
        </p:nvSpPr>
        <p:spPr>
          <a:xfrm>
            <a:off x="4572000" y="0"/>
            <a:ext cx="4572000" cy="5143500"/>
          </a:xfrm>
          <a:prstGeom prst="rect">
            <a:avLst/>
          </a:prstGeom>
          <a:solidFill>
            <a:schemeClr val="bg2">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 name="Text Placeholder 4"/>
          <p:cNvSpPr>
            <a:spLocks noGrp="1"/>
          </p:cNvSpPr>
          <p:nvPr>
            <p:ph type="body" sz="quarter" idx="21"/>
          </p:nvPr>
        </p:nvSpPr>
        <p:spPr>
          <a:xfrm>
            <a:off x="415926" y="2343150"/>
            <a:ext cx="3698875" cy="2076450"/>
          </a:xfrm>
          <a:prstGeom prst="rect">
            <a:avLst/>
          </a:prstGeom>
        </p:spPr>
        <p:txBody>
          <a:bodyPr/>
          <a:lstStyle>
            <a:lvl1pPr marL="0" indent="0">
              <a:buNone/>
              <a:defRPr sz="1800"/>
            </a:lvl1pPr>
          </a:lstStyle>
          <a:p>
            <a:pPr lvl="0"/>
            <a:r>
              <a:rPr lang="en-US" dirty="0"/>
              <a:t>Click to edit Master text styles</a:t>
            </a:r>
          </a:p>
        </p:txBody>
      </p:sp>
    </p:spTree>
    <p:extLst>
      <p:ext uri="{BB962C8B-B14F-4D97-AF65-F5344CB8AC3E}">
        <p14:creationId xmlns:p14="http://schemas.microsoft.com/office/powerpoint/2010/main" val="2446971426"/>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extLst>
    <p:ext uri="{DCECCB84-F9BA-43D5-87BE-67443E8EF086}">
      <p15:sldGuideLst xmlns:p15="http://schemas.microsoft.com/office/powerpoint/2012/main">
        <p15:guide id="1" pos="2592">
          <p15:clr>
            <a:srgbClr val="FBAE40"/>
          </p15:clr>
        </p15:guide>
        <p15:guide id="2" orient="horz" pos="324">
          <p15:clr>
            <a:srgbClr val="FBAE40"/>
          </p15:clr>
        </p15:guide>
        <p15:guide id="3" orient="horz" pos="1068">
          <p15:clr>
            <a:srgbClr val="FBAE40"/>
          </p15:clr>
        </p15:guide>
        <p15:guide id="4" orient="horz" pos="2916">
          <p15:clr>
            <a:srgbClr val="FBAE40"/>
          </p15:clr>
        </p15:guide>
        <p15:guide id="5" pos="1632">
          <p15:clr>
            <a:srgbClr val="FBAE40"/>
          </p15:clr>
        </p15:guide>
        <p15:guide id="6" orient="horz" pos="936">
          <p15:clr>
            <a:srgbClr val="FBAE40"/>
          </p15:clr>
        </p15:guide>
        <p15:guide id="7" pos="262">
          <p15:clr>
            <a:srgbClr val="FBAE40"/>
          </p15:clr>
        </p15:guide>
        <p15:guide id="8" pos="2880">
          <p15:clr>
            <a:srgbClr val="FBAE40"/>
          </p15:clr>
        </p15:guide>
        <p15:guide id="9" pos="3604">
          <p15:clr>
            <a:srgbClr val="FBAE40"/>
          </p15:clr>
        </p15:guide>
        <p15:guide id="10" pos="4041">
          <p15:clr>
            <a:srgbClr val="FBAE40"/>
          </p15:clr>
        </p15:guide>
        <p15:guide id="11" pos="5376">
          <p15:clr>
            <a:srgbClr val="FBAE40"/>
          </p15:clr>
        </p15:guide>
        <p15:guide id="12" orient="horz" pos="1212">
          <p15:clr>
            <a:srgbClr val="FBAE40"/>
          </p15:clr>
        </p15:guide>
        <p15:guide id="13" orient="horz" pos="516">
          <p15:clr>
            <a:srgbClr val="FBAE40"/>
          </p15:clr>
        </p15:guide>
        <p15:guide id="14" orient="horz" pos="716">
          <p15:clr>
            <a:srgbClr val="FBAE40"/>
          </p15:clr>
        </p15:guide>
        <p15:guide id="15" orient="horz" pos="147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301163" cy="2843212"/>
          </a:xfrm>
          <a:prstGeom prst="rect">
            <a:avLst/>
          </a:prstGeom>
          <a:solidFill>
            <a:schemeClr val="bg2"/>
          </a:solidFill>
        </p:spPr>
        <p:txBody>
          <a:bodyPr vert="horz" lIns="91420" tIns="45710" rIns="91420" bIns="45710"/>
          <a:lstStyle>
            <a:lvl1pPr marL="0" indent="0" algn="ctr">
              <a:buNone/>
              <a:defRPr sz="2200" baseline="0">
                <a:solidFill>
                  <a:schemeClr val="tx2"/>
                </a:solidFill>
                <a:latin typeface="+mj-lt"/>
                <a:cs typeface="CiscoSans ExtraLight"/>
              </a:defRPr>
            </a:lvl1pPr>
          </a:lstStyle>
          <a:p>
            <a:pPr lvl="0"/>
            <a:r>
              <a:rPr lang="en-US" noProof="0" dirty="0"/>
              <a:t>Click icon to add picture</a:t>
            </a:r>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3155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2"/>
                </a:solidFill>
                <a:latin typeface="+mj-lt"/>
                <a:cs typeface="CiscoSans ExtraLight"/>
              </a:defRPr>
            </a:lvl1pPr>
          </a:lstStyle>
          <a:p>
            <a:pPr lvl="0"/>
            <a:r>
              <a:rPr lang="en-US" noProof="0" dirty="0"/>
              <a:t>Click icon to add picture</a:t>
            </a:r>
          </a:p>
        </p:txBody>
      </p:sp>
    </p:spTree>
    <p:extLst>
      <p:ext uri="{BB962C8B-B14F-4D97-AF65-F5344CB8AC3E}">
        <p14:creationId xmlns:p14="http://schemas.microsoft.com/office/powerpoint/2010/main" val="2230052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0932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sp>
        <p:nvSpPr>
          <p:cNvPr id="5" name="Rectangle 4"/>
          <p:cNvSpPr>
            <a:spLocks noChangeArrowheads="1"/>
          </p:cNvSpPr>
          <p:nvPr userDrawn="1"/>
        </p:nvSpPr>
        <p:spPr bwMode="ltGray">
          <a:xfrm>
            <a:off x="477679" y="4741653"/>
            <a:ext cx="3466792"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accent1">
                    <a:lumMod val="75000"/>
                  </a:schemeClr>
                </a:solidFill>
                <a:latin typeface="+mn-lt"/>
                <a:ea typeface="+mn-ea"/>
                <a:cs typeface="CiscoSans Thin"/>
              </a:rPr>
              <a:t>© 2020  Cisco and/or its affiliates. All rights reserved.   Cisco Partner Confidential</a:t>
            </a:r>
          </a:p>
        </p:txBody>
      </p:sp>
      <p:sp>
        <p:nvSpPr>
          <p:cNvPr id="3" name="Picture Placeholder 2"/>
          <p:cNvSpPr>
            <a:spLocks noGrp="1"/>
          </p:cNvSpPr>
          <p:nvPr>
            <p:ph type="pic" sz="quarter" idx="10"/>
          </p:nvPr>
        </p:nvSpPr>
        <p:spPr>
          <a:xfrm>
            <a:off x="308012" y="240631"/>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mj-lt"/>
                <a:cs typeface="CiscoSans ExtraLight"/>
              </a:defRPr>
            </a:lvl1pPr>
          </a:lstStyle>
          <a:p>
            <a:pPr lvl="0"/>
            <a:r>
              <a:rPr lang="en-US" noProof="0" dirty="0"/>
              <a:t>Click icon to add picture</a:t>
            </a:r>
          </a:p>
        </p:txBody>
      </p:sp>
    </p:spTree>
    <p:extLst>
      <p:ext uri="{BB962C8B-B14F-4D97-AF65-F5344CB8AC3E}">
        <p14:creationId xmlns:p14="http://schemas.microsoft.com/office/powerpoint/2010/main" val="1714079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theme" Target="../theme/theme2.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p>
            <a:pPr lvl="0"/>
            <a:r>
              <a:rPr lang="en-GB" dirty="0"/>
              <a:t>Title Goes Here</a:t>
            </a:r>
          </a:p>
        </p:txBody>
      </p:sp>
      <p:sp>
        <p:nvSpPr>
          <p:cNvPr id="13" name="Rectangle 4"/>
          <p:cNvSpPr>
            <a:spLocks noChangeArrowheads="1"/>
          </p:cNvSpPr>
          <p:nvPr userDrawn="1"/>
        </p:nvSpPr>
        <p:spPr bwMode="ltGray">
          <a:xfrm>
            <a:off x="477679" y="4741653"/>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65000"/>
                  </a:schemeClr>
                </a:solidFill>
                <a:latin typeface="+mn-lt"/>
                <a:ea typeface="+mn-ea"/>
                <a:cs typeface="CiscoSans Thin"/>
              </a:rPr>
              <a:t>© 2020  Cisco and/or its affiliates. All rights reserved.   Cisco Partner Confidential</a:t>
            </a:r>
          </a:p>
        </p:txBody>
      </p:sp>
      <p:sp>
        <p:nvSpPr>
          <p:cNvPr id="4" name="Rectangle 7"/>
          <p:cNvSpPr>
            <a:spLocks noChangeArrowheads="1"/>
          </p:cNvSpPr>
          <p:nvPr userDrawn="1"/>
        </p:nvSpPr>
        <p:spPr bwMode="ltGray">
          <a:xfrm>
            <a:off x="8515707" y="4742907"/>
            <a:ext cx="223441" cy="154518"/>
          </a:xfrm>
          <a:prstGeom prst="rect">
            <a:avLst/>
          </a:prstGeom>
          <a:noFill/>
          <a:ln w="9525" algn="ctr">
            <a:noFill/>
            <a:miter lim="800000"/>
            <a:headEnd/>
            <a:tailEnd/>
          </a:ln>
          <a:effectLst/>
        </p:spPr>
        <p:txBody>
          <a:bodyPr wrap="none" lIns="61586" tIns="30792" rIns="61586" bIns="30792" anchor="b">
            <a:spAutoFit/>
          </a:bodyPr>
          <a:lstStyle/>
          <a:p>
            <a:pPr algn="l" defTabSz="610744" rtl="0" fontAlgn="auto">
              <a:spcBef>
                <a:spcPts val="0"/>
              </a:spcBef>
              <a:spcAft>
                <a:spcPts val="0"/>
              </a:spcAft>
              <a:defRPr/>
            </a:pPr>
            <a:fld id="{6A1E46DC-7EF6-4EA2-B285-14272867D133}" type="slidenum">
              <a:rPr lang="en-US" sz="600" kern="1200" spc="20" baseline="0">
                <a:solidFill>
                  <a:schemeClr val="bg2">
                    <a:lumMod val="65000"/>
                  </a:schemeClr>
                </a:solidFill>
                <a:latin typeface="+mn-lt"/>
                <a:ea typeface="+mn-ea"/>
                <a:cs typeface="CiscoSans Thin"/>
              </a:rPr>
              <a:pPr algn="l" defTabSz="610744" rtl="0" fontAlgn="auto">
                <a:spcBef>
                  <a:spcPts val="0"/>
                </a:spcBef>
                <a:spcAft>
                  <a:spcPts val="0"/>
                </a:spcAft>
                <a:defRPr/>
              </a:pPr>
              <a:t>‹#›</a:t>
            </a:fld>
            <a:endParaRPr lang="en-US" sz="600" kern="1200" spc="20" baseline="0" dirty="0">
              <a:solidFill>
                <a:schemeClr val="bg2">
                  <a:lumMod val="65000"/>
                </a:schemeClr>
              </a:solidFill>
              <a:latin typeface="+mn-lt"/>
              <a:ea typeface="+mn-ea"/>
              <a:cs typeface="CiscoSans Thin"/>
            </a:endParaRPr>
          </a:p>
        </p:txBody>
      </p:sp>
    </p:spTree>
  </p:cSld>
  <p:clrMap bg1="lt1" tx1="dk1" bg2="lt2" tx2="dk2" accent1="accent1" accent2="accent2" accent3="accent3" accent4="accent4" accent5="accent5" accent6="accent6" hlink="hlink" folHlink="folHlink"/>
  <p:sldLayoutIdLst>
    <p:sldLayoutId id="2147483874" r:id="rId1"/>
    <p:sldLayoutId id="2147483876" r:id="rId2"/>
    <p:sldLayoutId id="2147484013" r:id="rId3"/>
    <p:sldLayoutId id="2147483982" r:id="rId4"/>
    <p:sldLayoutId id="2147484014" r:id="rId5"/>
    <p:sldLayoutId id="2147483978" r:id="rId6"/>
    <p:sldLayoutId id="2147483979" r:id="rId7"/>
    <p:sldLayoutId id="2147483980" r:id="rId8"/>
    <p:sldLayoutId id="2147483981" r:id="rId9"/>
    <p:sldLayoutId id="2147483879" r:id="rId10"/>
    <p:sldLayoutId id="2147483976" r:id="rId11"/>
    <p:sldLayoutId id="2147483885" r:id="rId12"/>
    <p:sldLayoutId id="2147484011" r:id="rId13"/>
    <p:sldLayoutId id="2147483985" r:id="rId14"/>
    <p:sldLayoutId id="2147483986" r:id="rId15"/>
    <p:sldLayoutId id="2147484012" r:id="rId16"/>
    <p:sldLayoutId id="2147483969" r:id="rId17"/>
    <p:sldLayoutId id="2147483968" r:id="rId18"/>
    <p:sldLayoutId id="2147483973" r:id="rId19"/>
    <p:sldLayoutId id="2147483967" r:id="rId20"/>
    <p:sldLayoutId id="2147483970" r:id="rId21"/>
    <p:sldLayoutId id="2147483987" r:id="rId22"/>
    <p:sldLayoutId id="2147483983" r:id="rId23"/>
    <p:sldLayoutId id="2147483971" r:id="rId24"/>
    <p:sldLayoutId id="2147483972" r:id="rId25"/>
    <p:sldLayoutId id="2147483897" r:id="rId26"/>
    <p:sldLayoutId id="2147484015" r:id="rId27"/>
    <p:sldLayoutId id="2147484049" r:id="rId28"/>
    <p:sldLayoutId id="2147484050" r:id="rId29"/>
  </p:sldLayoutIdLst>
  <p:txStyles>
    <p:titleStyle>
      <a:lvl1pPr algn="l" defTabSz="684213" rtl="0" eaLnBrk="1" fontAlgn="base" hangingPunct="1">
        <a:lnSpc>
          <a:spcPct val="80000"/>
        </a:lnSpc>
        <a:spcBef>
          <a:spcPct val="0"/>
        </a:spcBef>
        <a:spcAft>
          <a:spcPct val="0"/>
        </a:spcAft>
        <a:defRPr lang="en-US" sz="2800" b="0" i="0" u="none" kern="1200" dirty="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48" userDrawn="1">
          <p15:clr>
            <a:srgbClr val="F26B43"/>
          </p15:clr>
        </p15:guide>
        <p15:guide id="4" orient="horz" pos="757" userDrawn="1">
          <p15:clr>
            <a:srgbClr val="F26B43"/>
          </p15:clr>
        </p15:guide>
        <p15:guide id="5" orient="horz" pos="335" userDrawn="1">
          <p15:clr>
            <a:srgbClr val="F26B43"/>
          </p15:clr>
        </p15:guide>
        <p15:guide id="6" pos="2876" userDrawn="1">
          <p15:clr>
            <a:srgbClr val="F26B43"/>
          </p15:clr>
        </p15:guide>
        <p15:guide id="7" orient="horz" pos="104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4"/>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p>
            <a:pPr lvl="0"/>
            <a:r>
              <a:rPr lang="en-GB" dirty="0"/>
              <a:t>Title Goes Here</a:t>
            </a:r>
          </a:p>
        </p:txBody>
      </p:sp>
      <p:sp>
        <p:nvSpPr>
          <p:cNvPr id="13" name="Rectangle 4"/>
          <p:cNvSpPr>
            <a:spLocks noChangeArrowheads="1"/>
          </p:cNvSpPr>
          <p:nvPr userDrawn="1"/>
        </p:nvSpPr>
        <p:spPr bwMode="ltGray">
          <a:xfrm>
            <a:off x="477680" y="4741655"/>
            <a:ext cx="3401050" cy="154518"/>
          </a:xfrm>
          <a:prstGeom prst="rect">
            <a:avLst/>
          </a:prstGeom>
          <a:noFill/>
          <a:ln w="9525">
            <a:noFill/>
            <a:miter lim="800000"/>
            <a:headEnd/>
            <a:tailEnd/>
          </a:ln>
          <a:effectLst/>
        </p:spPr>
        <p:txBody>
          <a:bodyPr wrap="square" lIns="61586" tIns="30792" rIns="61586" bIns="30792" anchor="b">
            <a:spAutoFit/>
          </a:bodyPr>
          <a:lstStyle/>
          <a:p>
            <a:pPr defTabSz="610729" fontAlgn="auto">
              <a:spcBef>
                <a:spcPts val="0"/>
              </a:spcBef>
              <a:spcAft>
                <a:spcPts val="0"/>
              </a:spcAft>
              <a:defRPr/>
            </a:pPr>
            <a:r>
              <a:rPr lang="en-US" sz="600" spc="20" baseline="0" dirty="0">
                <a:solidFill>
                  <a:schemeClr val="bg2">
                    <a:lumMod val="65000"/>
                  </a:schemeClr>
                </a:solidFill>
                <a:latin typeface="+mn-lt"/>
                <a:ea typeface="+mn-ea"/>
                <a:cs typeface="CiscoSans Thin"/>
              </a:rPr>
              <a:t>© 2017  Cisco and/or its affiliates. All rights reserved.   Cisco Confidential</a:t>
            </a:r>
          </a:p>
        </p:txBody>
      </p:sp>
    </p:spTree>
    <p:extLst>
      <p:ext uri="{BB962C8B-B14F-4D97-AF65-F5344CB8AC3E}">
        <p14:creationId xmlns:p14="http://schemas.microsoft.com/office/powerpoint/2010/main" val="1558015677"/>
      </p:ext>
    </p:extLst>
  </p:cSld>
  <p:clrMap bg1="lt1" tx1="dk1" bg2="lt2" tx2="dk2" accent1="accent1" accent2="accent2" accent3="accent3" accent4="accent4" accent5="accent5" accent6="accent6" hlink="hlink" folHlink="folHlink"/>
  <p:sldLayoutIdLst>
    <p:sldLayoutId id="2147484018" r:id="rId1"/>
    <p:sldLayoutId id="2147484019" r:id="rId2"/>
    <p:sldLayoutId id="2147484020" r:id="rId3"/>
    <p:sldLayoutId id="2147484021" r:id="rId4"/>
    <p:sldLayoutId id="2147484022" r:id="rId5"/>
    <p:sldLayoutId id="2147484023" r:id="rId6"/>
    <p:sldLayoutId id="2147484024" r:id="rId7"/>
    <p:sldLayoutId id="2147484025" r:id="rId8"/>
    <p:sldLayoutId id="2147484026" r:id="rId9"/>
    <p:sldLayoutId id="2147484027" r:id="rId10"/>
    <p:sldLayoutId id="2147484028" r:id="rId11"/>
    <p:sldLayoutId id="2147484029" r:id="rId12"/>
    <p:sldLayoutId id="2147484030" r:id="rId13"/>
    <p:sldLayoutId id="2147484031" r:id="rId14"/>
    <p:sldLayoutId id="2147484032" r:id="rId15"/>
    <p:sldLayoutId id="2147484033" r:id="rId16"/>
    <p:sldLayoutId id="2147484034" r:id="rId17"/>
    <p:sldLayoutId id="2147484035" r:id="rId18"/>
    <p:sldLayoutId id="2147484036" r:id="rId19"/>
    <p:sldLayoutId id="2147484037" r:id="rId20"/>
    <p:sldLayoutId id="2147484038" r:id="rId21"/>
    <p:sldLayoutId id="2147484039" r:id="rId22"/>
    <p:sldLayoutId id="2147484040" r:id="rId23"/>
    <p:sldLayoutId id="2147484041" r:id="rId24"/>
    <p:sldLayoutId id="2147484042" r:id="rId25"/>
    <p:sldLayoutId id="2147484043" r:id="rId26"/>
    <p:sldLayoutId id="2147484044" r:id="rId27"/>
    <p:sldLayoutId id="2147484045" r:id="rId28"/>
    <p:sldLayoutId id="2147484046" r:id="rId29"/>
    <p:sldLayoutId id="2147484047" r:id="rId30"/>
    <p:sldLayoutId id="2147484048" r:id="rId31"/>
  </p:sldLayoutIdLst>
  <p:txStyles>
    <p:titleStyle>
      <a:lvl1pPr algn="l" defTabSz="684196" rtl="0" eaLnBrk="1" fontAlgn="base" hangingPunct="1">
        <a:lnSpc>
          <a:spcPct val="80000"/>
        </a:lnSpc>
        <a:spcBef>
          <a:spcPct val="0"/>
        </a:spcBef>
        <a:spcAft>
          <a:spcPct val="0"/>
        </a:spcAft>
        <a:defRPr lang="en-US" sz="2800" b="0" i="0" u="none" kern="1200" dirty="0">
          <a:solidFill>
            <a:schemeClr val="tx2"/>
          </a:solidFill>
          <a:latin typeface="+mj-lt"/>
          <a:ea typeface="CiscoSansTT Thin" charset="0"/>
          <a:cs typeface="CiscoSansTT Thin" charset="0"/>
        </a:defRPr>
      </a:lvl1pPr>
      <a:lvl2pPr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189"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378"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566"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754" algn="l" defTabSz="684196"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59" indent="-169859" algn="l" defTabSz="684196"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66" indent="-215894" algn="l" defTabSz="684196"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789" indent="-169859" algn="l" defTabSz="684196"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25" indent="-169859" algn="l" defTabSz="684196"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61" indent="-169859" algn="l" defTabSz="684196"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34" indent="-171441" algn="l" defTabSz="685760"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21" indent="-171418" algn="l" defTabSz="685760"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160" indent="0" algn="l" defTabSz="685760" rtl="0" eaLnBrk="1" latinLnBrk="0" hangingPunct="1">
        <a:spcBef>
          <a:spcPct val="20000"/>
        </a:spcBef>
        <a:buFont typeface="Arial" pitchFamily="34" charset="0"/>
        <a:buNone/>
        <a:defRPr sz="1500" kern="1200">
          <a:solidFill>
            <a:schemeClr val="tx1"/>
          </a:solidFill>
          <a:latin typeface="+mn-lt"/>
          <a:ea typeface="+mn-ea"/>
          <a:cs typeface="+mn-cs"/>
        </a:defRPr>
      </a:lvl8pPr>
      <a:lvl9pPr marL="2914481" indent="-171441" algn="l" defTabSz="68576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60" rtl="0" eaLnBrk="1" latinLnBrk="0" hangingPunct="1">
        <a:defRPr sz="1400" kern="1200">
          <a:solidFill>
            <a:schemeClr val="tx1"/>
          </a:solidFill>
          <a:latin typeface="+mn-lt"/>
          <a:ea typeface="+mn-ea"/>
          <a:cs typeface="+mn-cs"/>
        </a:defRPr>
      </a:lvl1pPr>
      <a:lvl2pPr marL="342878" algn="l" defTabSz="685760" rtl="0" eaLnBrk="1" latinLnBrk="0" hangingPunct="1">
        <a:defRPr sz="1400" kern="1200">
          <a:solidFill>
            <a:schemeClr val="tx1"/>
          </a:solidFill>
          <a:latin typeface="+mn-lt"/>
          <a:ea typeface="+mn-ea"/>
          <a:cs typeface="+mn-cs"/>
        </a:defRPr>
      </a:lvl2pPr>
      <a:lvl3pPr marL="685760" algn="l" defTabSz="685760" rtl="0" eaLnBrk="1" latinLnBrk="0" hangingPunct="1">
        <a:defRPr sz="1400" kern="1200">
          <a:solidFill>
            <a:schemeClr val="tx1"/>
          </a:solidFill>
          <a:latin typeface="+mn-lt"/>
          <a:ea typeface="+mn-ea"/>
          <a:cs typeface="+mn-cs"/>
        </a:defRPr>
      </a:lvl3pPr>
      <a:lvl4pPr marL="1028639" algn="l" defTabSz="685760" rtl="0" eaLnBrk="1" latinLnBrk="0" hangingPunct="1">
        <a:defRPr sz="1400" kern="1200">
          <a:solidFill>
            <a:schemeClr val="tx1"/>
          </a:solidFill>
          <a:latin typeface="+mn-lt"/>
          <a:ea typeface="+mn-ea"/>
          <a:cs typeface="+mn-cs"/>
        </a:defRPr>
      </a:lvl4pPr>
      <a:lvl5pPr marL="1371521" algn="l" defTabSz="685760" rtl="0" eaLnBrk="1" latinLnBrk="0" hangingPunct="1">
        <a:defRPr sz="1400" kern="1200">
          <a:solidFill>
            <a:schemeClr val="tx1"/>
          </a:solidFill>
          <a:latin typeface="+mn-lt"/>
          <a:ea typeface="+mn-ea"/>
          <a:cs typeface="+mn-cs"/>
        </a:defRPr>
      </a:lvl5pPr>
      <a:lvl6pPr marL="1714398" algn="l" defTabSz="685760" rtl="0" eaLnBrk="1" latinLnBrk="0" hangingPunct="1">
        <a:defRPr sz="1400" kern="1200">
          <a:solidFill>
            <a:schemeClr val="tx1"/>
          </a:solidFill>
          <a:latin typeface="+mn-lt"/>
          <a:ea typeface="+mn-ea"/>
          <a:cs typeface="+mn-cs"/>
        </a:defRPr>
      </a:lvl6pPr>
      <a:lvl7pPr marL="2057281" algn="l" defTabSz="685760" rtl="0" eaLnBrk="1" latinLnBrk="0" hangingPunct="1">
        <a:defRPr sz="1400" kern="1200">
          <a:solidFill>
            <a:schemeClr val="tx1"/>
          </a:solidFill>
          <a:latin typeface="+mn-lt"/>
          <a:ea typeface="+mn-ea"/>
          <a:cs typeface="+mn-cs"/>
        </a:defRPr>
      </a:lvl7pPr>
      <a:lvl8pPr marL="2400160" algn="l" defTabSz="685760" rtl="0" eaLnBrk="1" latinLnBrk="0" hangingPunct="1">
        <a:defRPr sz="1400" kern="1200">
          <a:solidFill>
            <a:schemeClr val="tx1"/>
          </a:solidFill>
          <a:latin typeface="+mn-lt"/>
          <a:ea typeface="+mn-ea"/>
          <a:cs typeface="+mn-cs"/>
        </a:defRPr>
      </a:lvl8pPr>
      <a:lvl9pPr marL="2743042" algn="l" defTabSz="685760"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p15:clr>
            <a:srgbClr val="F26B43"/>
          </p15:clr>
        </p15:guide>
        <p15:guide id="2" pos="336">
          <p15:clr>
            <a:srgbClr val="F26B43"/>
          </p15:clr>
        </p15:guide>
        <p15:guide id="3" pos="5448">
          <p15:clr>
            <a:srgbClr val="F26B43"/>
          </p15:clr>
        </p15:guide>
        <p15:guide id="4" orient="horz" pos="757">
          <p15:clr>
            <a:srgbClr val="F26B43"/>
          </p15:clr>
        </p15:guide>
        <p15:guide id="5" orient="horz" pos="335">
          <p15:clr>
            <a:srgbClr val="F26B43"/>
          </p15:clr>
        </p15:guide>
        <p15:guide id="6" pos="2876">
          <p15:clr>
            <a:srgbClr val="F26B43"/>
          </p15:clr>
        </p15:guide>
        <p15:guide id="7" orient="horz" pos="104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alesconnect.cisco.com/#/program/PAGE-14313" TargetMode="External"/><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hyperlink" Target="https://intersight.com/help/resources#cisco_intersight_workload_optimizer"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hyperlink" Target="https://intersight.com/help/resources#cisco_intersight_workload_optimizer" TargetMode="Externa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hyperlink" Target="https://salesconnect.cisco.com/#/program/PAGE-15502" TargetMode="Externa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hyperlink" Target="https://www.cisco.com/c/en/us/products/software/smart-accounts.html#~stickynav=2" TargetMode="External"/><Relationship Id="rId2" Type="http://schemas.openxmlformats.org/officeDocument/2006/relationships/hyperlink" Target="https://www.cisco.com/c/en/us/buy/smart-accounts.html" TargetMode="External"/><Relationship Id="rId1" Type="http://schemas.openxmlformats.org/officeDocument/2006/relationships/slideLayout" Target="../slideLayouts/slideLayout10.xml"/><Relationship Id="rId5" Type="http://schemas.openxmlformats.org/officeDocument/2006/relationships/hyperlink" Target="https://forums.cisco.com/servlet/fileField?entityId=ka21C000000E27BQAS&amp;field=Attachment__Body__s" TargetMode="External"/><Relationship Id="rId4" Type="http://schemas.openxmlformats.org/officeDocument/2006/relationships/hyperlink" Target="https://www.cisco.com/c/en/us/buy/smart-accounts/software-manager.html"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alesconnect.cisco.com/#/program/PAGE-14313"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hyperlink" Target="https://salesconnect.cisco.com/#/program/PAGE-9823"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cs.co/IWO-CWOM-Trial-License-Request" TargetMode="Externa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3" Type="http://schemas.openxmlformats.org/officeDocument/2006/relationships/hyperlink" Target="https://www.cisco.com/go/ccw" TargetMode="External"/><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hyperlink" Target="mailto:ask-cwom@cisco.com"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12.tiff"/></Relationships>
</file>

<file path=ppt/slides/_rels/slide4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s://ibpm.cisco.com/csw/sl/login/2OPjgeJk60T4PX7WVdYq6g%5B%5B*/!STANDARD" TargetMode="Externa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ibpm.cisco.com/csw/sl/login/2OPjgeJk60T4PX7WVdYq6g%5B%5B*/!STANDARD" TargetMode="Externa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hyperlink" Target="http://cs.co/IWO-CWOM-DRP-Exception" TargetMode="External"/><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3" Type="http://schemas.openxmlformats.org/officeDocument/2006/relationships/hyperlink" Target="https://cisco.sharepoint.com/sites/CXCCIOTProductManagement/SitePages/Cisco-Workplace-Optimizer-Manager-(CWOM).aspx" TargetMode="External"/><Relationship Id="rId2" Type="http://schemas.openxmlformats.org/officeDocument/2006/relationships/hyperlink" Target="https://cisco.sharepoint.com/sites/CXCCIOTProductManagement" TargetMode="External"/><Relationship Id="rId1" Type="http://schemas.openxmlformats.org/officeDocument/2006/relationships/slideLayout" Target="../slideLayouts/slideLayout16.xml"/><Relationship Id="rId4" Type="http://schemas.openxmlformats.org/officeDocument/2006/relationships/hyperlink" Target="mailto:cx-iwo-services@cisco.com"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8.xml"/><Relationship Id="rId4" Type="http://schemas.openxmlformats.org/officeDocument/2006/relationships/image" Target="../media/image24.png"/></Relationships>
</file>

<file path=ppt/slides/_rels/slide6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8.xml"/><Relationship Id="rId5" Type="http://schemas.openxmlformats.org/officeDocument/2006/relationships/image" Target="../media/image26.png"/><Relationship Id="rId4" Type="http://schemas.openxmlformats.org/officeDocument/2006/relationships/image" Target="../media/image25.png"/></Relationships>
</file>

<file path=ppt/slides/_rels/slide6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hyperlink" Target="https://salesconnect.cisco.com/#/program/PAGE-17421"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4" name="Text Placeholder 3"/>
          <p:cNvSpPr>
            <a:spLocks noGrp="1"/>
          </p:cNvSpPr>
          <p:nvPr>
            <p:ph type="body"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anchor="t" anchorCtr="0" compatLnSpc="1">
            <a:prstTxWarp prst="textNoShape">
              <a:avLst/>
            </a:prstTxWarp>
          </a:bodyPr>
          <a:lstStyle/>
          <a:p>
            <a:r>
              <a:rPr lang="en-US" altLang="en-US">
                <a:solidFill>
                  <a:schemeClr val="tx2"/>
                </a:solidFill>
                <a:ea typeface="ＭＳ Ｐゴシック" pitchFamily="34" charset="-128"/>
                <a:cs typeface="CiscoSans" pitchFamily="34" charset="0"/>
              </a:rPr>
              <a:t>November 2021</a:t>
            </a:r>
            <a:endParaRPr altLang="en-US" dirty="0">
              <a:solidFill>
                <a:schemeClr val="tx2"/>
              </a:solidFill>
              <a:ea typeface="ＭＳ Ｐゴシック" pitchFamily="34" charset="-128"/>
              <a:cs typeface="CiscoSans" pitchFamily="34" charset="0"/>
            </a:endParaRPr>
          </a:p>
        </p:txBody>
      </p:sp>
      <p:sp>
        <p:nvSpPr>
          <p:cNvPr id="2" name="Text Placeholder 1"/>
          <p:cNvSpPr>
            <a:spLocks noGrp="1"/>
          </p:cNvSpPr>
          <p:nvPr>
            <p:ph type="body" sz="quarter" idx="12"/>
          </p:nvPr>
        </p:nvSpPr>
        <p:spPr>
          <a:xfrm>
            <a:off x="421814" y="2673830"/>
            <a:ext cx="8296421" cy="288131"/>
          </a:xfrm>
        </p:spPr>
        <p:txBody>
          <a:bodyPr/>
          <a:lstStyle/>
          <a:p>
            <a:r>
              <a:rPr lang="en-US" sz="2400" dirty="0"/>
              <a:t>Ordering Guide</a:t>
            </a:r>
          </a:p>
        </p:txBody>
      </p:sp>
      <p:sp>
        <p:nvSpPr>
          <p:cNvPr id="6" name="Title 5"/>
          <p:cNvSpPr>
            <a:spLocks noGrp="1"/>
          </p:cNvSpPr>
          <p:nvPr>
            <p:ph type="ctrTitle"/>
          </p:nvPr>
        </p:nvSpPr>
        <p:spPr>
          <a:xfrm>
            <a:off x="447630" y="2098837"/>
            <a:ext cx="8340152" cy="644730"/>
          </a:xfrm>
        </p:spPr>
        <p:txBody>
          <a:bodyPr/>
          <a:lstStyle/>
          <a:p>
            <a:pPr>
              <a:defRPr/>
            </a:pPr>
            <a:r>
              <a:rPr lang="en-US" sz="4000" dirty="0"/>
              <a:t>Cisco Intersight Workload Optimizer (IWO)</a:t>
            </a:r>
            <a:endParaRPr sz="4000" dirty="0"/>
          </a:p>
        </p:txBody>
      </p:sp>
    </p:spTree>
    <p:extLst>
      <p:ext uri="{BB962C8B-B14F-4D97-AF65-F5344CB8AC3E}">
        <p14:creationId xmlns:p14="http://schemas.microsoft.com/office/powerpoint/2010/main" val="1535872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p:txBody>
          <a:bodyPr>
            <a:noAutofit/>
          </a:bodyPr>
          <a:lstStyle/>
          <a:p>
            <a:pPr marL="228600" indent="0">
              <a:buNone/>
            </a:pPr>
            <a:r>
              <a:rPr lang="en-US" dirty="0">
                <a:solidFill>
                  <a:srgbClr val="0066CC"/>
                </a:solidFill>
              </a:rPr>
              <a:t>Pricing, discounting and ordering – KEY POINTS</a:t>
            </a:r>
          </a:p>
          <a:p>
            <a:pPr marL="692150" lvl="1" indent="-285750"/>
            <a:r>
              <a:rPr lang="en-US" sz="1200" dirty="0"/>
              <a:t>IWO is available as a subscription model only</a:t>
            </a:r>
          </a:p>
          <a:p>
            <a:pPr marL="703213" lvl="1" indent="-285750"/>
            <a:r>
              <a:rPr lang="en-US" sz="1200" dirty="0"/>
              <a:t>Durations are from 12-60 months</a:t>
            </a:r>
          </a:p>
          <a:p>
            <a:pPr marL="703213" lvl="1" indent="-285750"/>
            <a:r>
              <a:rPr lang="en-US" sz="1200" dirty="0"/>
              <a:t>Payment options include prepaid, annual, quarterly and monthly (all based on 12 to 60 month commitments)</a:t>
            </a:r>
          </a:p>
          <a:p>
            <a:pPr marL="703213" lvl="1" indent="-285750"/>
            <a:r>
              <a:rPr lang="en-US" sz="1200" dirty="0"/>
              <a:t>Subscription pricing </a:t>
            </a:r>
            <a:r>
              <a:rPr lang="en-US" sz="1200" u="sng" dirty="0"/>
              <a:t>includes</a:t>
            </a:r>
            <a:r>
              <a:rPr lang="en-US" sz="1200" dirty="0"/>
              <a:t> support. No separate support purchase required</a:t>
            </a:r>
          </a:p>
          <a:p>
            <a:pPr marL="703213" lvl="1" indent="-285750"/>
            <a:r>
              <a:rPr lang="en-US" sz="1200" dirty="0"/>
              <a:t>For </a:t>
            </a:r>
            <a:r>
              <a:rPr lang="en-US" sz="1200" b="1" dirty="0"/>
              <a:t>Enterprise Agreements</a:t>
            </a:r>
            <a:r>
              <a:rPr lang="en-US" sz="1200" dirty="0"/>
              <a:t>, see the new information on the Data Center Enrollment for the Cisco Enterprise Agreement here: </a:t>
            </a:r>
            <a:r>
              <a:rPr lang="en-US" sz="1200" dirty="0">
                <a:hlinkClick r:id="rId3"/>
              </a:rPr>
              <a:t>https://salesconnect.cisco.com/#/program/PAGE-14313</a:t>
            </a:r>
            <a:endParaRPr lang="en-US" sz="1200" dirty="0"/>
          </a:p>
          <a:p>
            <a:pPr marL="692150" lvl="1" indent="-285750"/>
            <a:r>
              <a:rPr lang="en-US" sz="1200" dirty="0"/>
              <a:t>Cisco </a:t>
            </a:r>
            <a:r>
              <a:rPr lang="en-US" sz="1200" b="1" dirty="0"/>
              <a:t>Market</a:t>
            </a:r>
            <a:r>
              <a:rPr lang="en-US" sz="1200" dirty="0"/>
              <a:t> </a:t>
            </a:r>
            <a:r>
              <a:rPr lang="en-US" sz="1200" b="1" dirty="0"/>
              <a:t>Category</a:t>
            </a:r>
            <a:r>
              <a:rPr lang="en-US" sz="1200" dirty="0"/>
              <a:t> Pricing/Discounting guidelines apply</a:t>
            </a:r>
          </a:p>
          <a:p>
            <a:pPr marL="931813" lvl="2" indent="-285750"/>
            <a:r>
              <a:rPr lang="en-US" sz="1100" dirty="0"/>
              <a:t>Partners will receive 20% discount as standard</a:t>
            </a:r>
          </a:p>
          <a:p>
            <a:pPr marL="931813" lvl="2" indent="-285750"/>
            <a:r>
              <a:rPr lang="en-US" sz="1100" dirty="0"/>
              <a:t>Partners will receive an additional 10% discount for registered deals (OIP) for a total of 30%</a:t>
            </a:r>
          </a:p>
          <a:p>
            <a:pPr marL="931813" lvl="2" indent="-285750"/>
            <a:r>
              <a:rPr lang="en-US" sz="1100" dirty="0"/>
              <a:t>Partners can also leverage VIP for IWO</a:t>
            </a:r>
          </a:p>
          <a:p>
            <a:pPr marL="931813" lvl="2" indent="-285750"/>
            <a:r>
              <a:rPr lang="en-US" sz="1100" dirty="0"/>
              <a:t>In order to request any other non-standard discount approval, follow the DRP exception process in the ordering guide, see slide 60 for DRP exception process</a:t>
            </a:r>
          </a:p>
          <a:p>
            <a:pPr marL="285750" lvl="1" indent="0">
              <a:buNone/>
            </a:pPr>
            <a:endParaRPr lang="en-US" sz="1400" dirty="0"/>
          </a:p>
        </p:txBody>
      </p:sp>
      <p:sp>
        <p:nvSpPr>
          <p:cNvPr id="43010" name="Title 2"/>
          <p:cNvSpPr>
            <a:spLocks noGrp="1"/>
          </p:cNvSpPr>
          <p:nvPr>
            <p:ph type="title"/>
          </p:nvPr>
        </p:nvSpPr>
        <p:spPr/>
        <p:txBody>
          <a:bodyPr/>
          <a:lstStyle/>
          <a:p>
            <a:r>
              <a:rPr lang="en-US" dirty="0"/>
              <a:t>Cisco Intersight Workload Optimizer</a:t>
            </a:r>
            <a:endParaRPr dirty="0"/>
          </a:p>
        </p:txBody>
      </p:sp>
    </p:spTree>
    <p:extLst>
      <p:ext uri="{BB962C8B-B14F-4D97-AF65-F5344CB8AC3E}">
        <p14:creationId xmlns:p14="http://schemas.microsoft.com/office/powerpoint/2010/main" val="2158732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a:xfrm>
            <a:off x="462301" y="1201738"/>
            <a:ext cx="7716499" cy="3389312"/>
          </a:xfrm>
        </p:spPr>
        <p:txBody>
          <a:bodyPr>
            <a:noAutofit/>
          </a:bodyPr>
          <a:lstStyle/>
          <a:p>
            <a:pPr marL="406400" lvl="1" indent="0">
              <a:buNone/>
            </a:pPr>
            <a:r>
              <a:rPr lang="en-US" sz="2000" dirty="0">
                <a:solidFill>
                  <a:srgbClr val="0066CC"/>
                </a:solidFill>
              </a:rPr>
              <a:t>Notes on Partner limitations for subscription durations:</a:t>
            </a:r>
          </a:p>
          <a:p>
            <a:pPr marL="406400" lvl="1" indent="0">
              <a:buNone/>
            </a:pPr>
            <a:endParaRPr lang="en-US" sz="1400" dirty="0">
              <a:solidFill>
                <a:srgbClr val="373737"/>
              </a:solidFill>
            </a:endParaRPr>
          </a:p>
          <a:p>
            <a:pPr marL="692150" lvl="1" indent="-285750"/>
            <a:r>
              <a:rPr lang="en-US" sz="1400" dirty="0">
                <a:solidFill>
                  <a:srgbClr val="373737"/>
                </a:solidFill>
              </a:rPr>
              <a:t>No restrictions for any partner ordering duration between 12 and 60 months</a:t>
            </a:r>
          </a:p>
          <a:p>
            <a:pPr marL="692150" lvl="1" indent="-285750"/>
            <a:r>
              <a:rPr lang="en-US" sz="1400" dirty="0">
                <a:solidFill>
                  <a:srgbClr val="373737"/>
                </a:solidFill>
              </a:rPr>
              <a:t>Any term less than 12 months will require Cisco AM approval</a:t>
            </a:r>
          </a:p>
          <a:p>
            <a:pPr marL="692150" lvl="1" indent="-285750"/>
            <a:r>
              <a:rPr lang="en-US" sz="1400" dirty="0">
                <a:solidFill>
                  <a:srgbClr val="373737"/>
                </a:solidFill>
              </a:rPr>
              <a:t>Co-terming with pre-existing IWO subscriptions is allowed</a:t>
            </a:r>
          </a:p>
        </p:txBody>
      </p:sp>
      <p:sp>
        <p:nvSpPr>
          <p:cNvPr id="43010" name="Title 2"/>
          <p:cNvSpPr>
            <a:spLocks noGrp="1"/>
          </p:cNvSpPr>
          <p:nvPr>
            <p:ph type="title"/>
          </p:nvPr>
        </p:nvSpPr>
        <p:spPr/>
        <p:txBody>
          <a:bodyPr/>
          <a:lstStyle/>
          <a:p>
            <a:r>
              <a:rPr lang="en-US" dirty="0"/>
              <a:t>Cisco Intersight Workload Optimizer- Ordering</a:t>
            </a:r>
            <a:endParaRPr dirty="0"/>
          </a:p>
        </p:txBody>
      </p:sp>
    </p:spTree>
    <p:extLst>
      <p:ext uri="{BB962C8B-B14F-4D97-AF65-F5344CB8AC3E}">
        <p14:creationId xmlns:p14="http://schemas.microsoft.com/office/powerpoint/2010/main" val="777102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D9747B-7221-CA44-A8BC-DAD0DDBF459A}"/>
              </a:ext>
            </a:extLst>
          </p:cNvPr>
          <p:cNvSpPr/>
          <p:nvPr/>
        </p:nvSpPr>
        <p:spPr>
          <a:xfrm>
            <a:off x="533400" y="4341094"/>
            <a:ext cx="8111839" cy="249382"/>
          </a:xfrm>
          <a:prstGeom prst="rect">
            <a:avLst/>
          </a:prstGeom>
          <a:solidFill>
            <a:schemeClr val="tx1">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idx="4294967295"/>
          </p:nvPr>
        </p:nvSpPr>
        <p:spPr>
          <a:xfrm>
            <a:off x="436450" y="366713"/>
            <a:ext cx="8345487" cy="839787"/>
          </a:xfrm>
        </p:spPr>
        <p:txBody>
          <a:bodyPr/>
          <a:lstStyle/>
          <a:p>
            <a:r>
              <a:rPr lang="en-US" dirty="0"/>
              <a:t>Intersight Workload Optimizer – VM Pricing</a:t>
            </a:r>
            <a:br>
              <a:rPr lang="en-US" dirty="0">
                <a:solidFill>
                  <a:srgbClr val="005073"/>
                </a:solidFill>
              </a:rPr>
            </a:br>
            <a:r>
              <a:rPr lang="en-US" sz="1400" b="1" dirty="0">
                <a:solidFill>
                  <a:srgbClr val="FF0000"/>
                </a:solidFill>
              </a:rPr>
              <a:t>START with DC-MGT-SAAS</a:t>
            </a:r>
            <a:br>
              <a:rPr lang="en-US" sz="1400" dirty="0">
                <a:solidFill>
                  <a:srgbClr val="005073"/>
                </a:solidFill>
              </a:rPr>
            </a:br>
            <a:r>
              <a:rPr lang="en-US" sz="1400" b="1" dirty="0">
                <a:solidFill>
                  <a:srgbClr val="0066CC"/>
                </a:solidFill>
              </a:rPr>
              <a:t>Workload List Pricing – Per VM/Workload (estimated prices - see CCW for exact price)</a:t>
            </a:r>
            <a:endParaRPr lang="en-US" sz="1400" b="1" baseline="30000" dirty="0">
              <a:solidFill>
                <a:srgbClr val="0066CC"/>
              </a:solidFill>
            </a:endParaRPr>
          </a:p>
        </p:txBody>
      </p:sp>
      <p:graphicFrame>
        <p:nvGraphicFramePr>
          <p:cNvPr id="9" name="Table 8"/>
          <p:cNvGraphicFramePr>
            <a:graphicFrameLocks noGrp="1"/>
          </p:cNvGraphicFramePr>
          <p:nvPr/>
        </p:nvGraphicFramePr>
        <p:xfrm>
          <a:off x="533400" y="1201738"/>
          <a:ext cx="8115301" cy="3021553"/>
        </p:xfrm>
        <a:graphic>
          <a:graphicData uri="http://schemas.openxmlformats.org/drawingml/2006/table">
            <a:tbl>
              <a:tblPr firstRow="1" bandRow="1">
                <a:tableStyleId>{D27102A9-8310-4765-A935-A1911B00CA55}</a:tableStyleId>
              </a:tblPr>
              <a:tblGrid>
                <a:gridCol w="1996440">
                  <a:extLst>
                    <a:ext uri="{9D8B030D-6E8A-4147-A177-3AD203B41FA5}">
                      <a16:colId xmlns:a16="http://schemas.microsoft.com/office/drawing/2014/main" val="20000"/>
                    </a:ext>
                  </a:extLst>
                </a:gridCol>
                <a:gridCol w="151384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795428">
                  <a:extLst>
                    <a:ext uri="{9D8B030D-6E8A-4147-A177-3AD203B41FA5}">
                      <a16:colId xmlns:a16="http://schemas.microsoft.com/office/drawing/2014/main" val="20003"/>
                    </a:ext>
                  </a:extLst>
                </a:gridCol>
                <a:gridCol w="1590393">
                  <a:extLst>
                    <a:ext uri="{9D8B030D-6E8A-4147-A177-3AD203B41FA5}">
                      <a16:colId xmlns:a16="http://schemas.microsoft.com/office/drawing/2014/main" val="20004"/>
                    </a:ext>
                  </a:extLst>
                </a:gridCol>
              </a:tblGrid>
              <a:tr h="457778">
                <a:tc>
                  <a:txBody>
                    <a:bodyPr/>
                    <a:lstStyle/>
                    <a:p>
                      <a:pPr algn="ctr" rtl="0" fontAlgn="ctr"/>
                      <a:r>
                        <a:rPr lang="en-US" sz="1200" u="none" strike="noStrike" dirty="0">
                          <a:solidFill>
                            <a:schemeClr val="bg2"/>
                          </a:solidFill>
                          <a:effectLst/>
                        </a:rPr>
                        <a:t>IWO Tier</a:t>
                      </a:r>
                      <a:endParaRPr lang="en-US" sz="1200" b="1" i="0" u="none" strike="noStrike" dirty="0">
                        <a:solidFill>
                          <a:schemeClr val="bg2"/>
                        </a:solidFill>
                        <a:effectLst/>
                        <a:latin typeface="+mn-lt"/>
                      </a:endParaRPr>
                    </a:p>
                  </a:txBody>
                  <a:tcPr marL="5049" marR="5049" marT="5049" marB="0" anchor="ctr">
                    <a:lnL>
                      <a:noFill/>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Quantity</a:t>
                      </a:r>
                      <a:r>
                        <a:rPr lang="en-US" sz="1200" u="none" strike="noStrike" baseline="0" dirty="0">
                          <a:solidFill>
                            <a:schemeClr val="bg2"/>
                          </a:solidFill>
                          <a:effectLst/>
                        </a:rPr>
                        <a:t> Level</a:t>
                      </a:r>
                    </a:p>
                    <a:p>
                      <a:pPr algn="ctr" rtl="0" fontAlgn="ctr"/>
                      <a:r>
                        <a:rPr lang="en-US" sz="900" u="none" strike="noStrike" baseline="0" dirty="0">
                          <a:solidFill>
                            <a:schemeClr val="bg2"/>
                          </a:solidFill>
                          <a:effectLst/>
                        </a:rPr>
                        <a:t>VMs/Workloads</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1yr Subscription</a:t>
                      </a:r>
                    </a:p>
                    <a:p>
                      <a:pPr algn="ctr" rtl="0" fontAlgn="ctr"/>
                      <a:r>
                        <a:rPr lang="en-US" sz="900" u="none" strike="noStrike" dirty="0">
                          <a:solidFill>
                            <a:schemeClr val="bg2"/>
                          </a:solidFill>
                          <a:effectLst/>
                        </a:rPr>
                        <a:t>Per VM/Workload</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3yr Subscription</a:t>
                      </a:r>
                    </a:p>
                    <a:p>
                      <a:pPr algn="ctr" rtl="0" fontAlgn="ctr"/>
                      <a:r>
                        <a:rPr lang="en-US" sz="900" u="none" strike="noStrike" dirty="0">
                          <a:solidFill>
                            <a:schemeClr val="bg2"/>
                          </a:solidFill>
                          <a:effectLst/>
                        </a:rPr>
                        <a:t>Total/Per VM/Workload</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5yr Subscription</a:t>
                      </a:r>
                    </a:p>
                    <a:p>
                      <a:pPr algn="ctr" rtl="0" fontAlgn="ctr"/>
                      <a:r>
                        <a:rPr lang="en-US" sz="900" u="none" strike="noStrike" dirty="0">
                          <a:solidFill>
                            <a:schemeClr val="bg2"/>
                          </a:solidFill>
                          <a:effectLst/>
                        </a:rPr>
                        <a:t>Total/Per VM/Workload</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20101">
                <a:tc>
                  <a:txBody>
                    <a:bodyPr/>
                    <a:lstStyle/>
                    <a:p>
                      <a:pPr algn="ctr" fontAlgn="b"/>
                      <a:r>
                        <a:rPr lang="fr-FR" sz="1400" b="1" u="none" strike="noStrike" dirty="0">
                          <a:effectLst/>
                        </a:rPr>
                        <a:t>Essentials</a:t>
                      </a:r>
                    </a:p>
                    <a:p>
                      <a:pPr algn="ctr" fontAlgn="b"/>
                      <a:r>
                        <a:rPr lang="fr-FR" sz="1200" b="1" i="1" u="none" strike="noStrike" kern="1200" dirty="0">
                          <a:solidFill>
                            <a:srgbClr val="025073"/>
                          </a:solidFill>
                          <a:effectLst/>
                          <a:latin typeface="+mn-lt"/>
                          <a:ea typeface="+mn-ea"/>
                          <a:cs typeface="Calibri"/>
                        </a:rPr>
                        <a:t>DC-MGT-WO-SAAS-ES</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kern="1200" baseline="0" dirty="0">
                          <a:effectLst/>
                        </a:rPr>
                        <a:t>1 – 2,000</a:t>
                      </a:r>
                      <a:endParaRPr lang="fr-FR" sz="1400" b="0" i="0" u="sng" strike="noStrike" kern="1200" dirty="0">
                        <a:solidFill>
                          <a:srgbClr val="000000"/>
                        </a:solidFill>
                        <a:effectLst/>
                        <a:latin typeface="+mn-lt"/>
                        <a:ea typeface="+mn-ea"/>
                        <a:cs typeface="Calibri"/>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$145</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$392</a:t>
                      </a:r>
                    </a:p>
                    <a:p>
                      <a:pPr algn="ctr" rtl="0" fontAlgn="ctr"/>
                      <a:r>
                        <a:rPr lang="en-US" sz="1200" u="none" strike="noStrike" dirty="0">
                          <a:effectLst/>
                        </a:rPr>
                        <a:t>($131/VM/YR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$580</a:t>
                      </a:r>
                    </a:p>
                    <a:p>
                      <a:pPr algn="ctr" rtl="0" fontAlgn="ctr"/>
                      <a:r>
                        <a:rPr lang="en-US" sz="1200" u="none" strike="noStrike" dirty="0">
                          <a:effectLst/>
                        </a:rPr>
                        <a:t>($116/VM/YR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20101">
                <a:tc>
                  <a:txBody>
                    <a:bodyPr/>
                    <a:lstStyle/>
                    <a:p>
                      <a:pPr algn="ctr" fontAlgn="b"/>
                      <a:r>
                        <a:rPr lang="fr-FR" sz="1400" b="1" u="none" strike="noStrike" dirty="0">
                          <a:effectLst/>
                        </a:rPr>
                        <a:t>Essentials</a:t>
                      </a:r>
                    </a:p>
                    <a:p>
                      <a:pPr algn="ctr" fontAlgn="b"/>
                      <a:r>
                        <a:rPr lang="fr-FR" sz="1200" b="1" i="1" u="none" strike="noStrike" kern="1200" dirty="0">
                          <a:solidFill>
                            <a:srgbClr val="025073"/>
                          </a:solidFill>
                          <a:effectLst/>
                          <a:latin typeface="+mn-lt"/>
                          <a:ea typeface="+mn-ea"/>
                          <a:cs typeface="Calibri"/>
                        </a:rPr>
                        <a:t>DC-MGT-WO-SAAS-ES</a:t>
                      </a:r>
                      <a:endParaRPr lang="fr-FR" sz="1200" b="1" u="none" strike="noStrike" dirty="0">
                        <a:effectLst/>
                      </a:endParaRP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kern="1200" dirty="0">
                          <a:effectLst/>
                        </a:rPr>
                        <a:t>2,001 +</a:t>
                      </a:r>
                      <a:endParaRPr lang="fr-FR" sz="1400" b="0" i="0" u="none" strike="noStrike" kern="1200" dirty="0">
                        <a:solidFill>
                          <a:srgbClr val="000000"/>
                        </a:solidFill>
                        <a:effectLst/>
                        <a:latin typeface="+mn-lt"/>
                        <a:ea typeface="+mn-ea"/>
                        <a:cs typeface="Calibri"/>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$113</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$305</a:t>
                      </a:r>
                    </a:p>
                    <a:p>
                      <a:pPr algn="ctr" rtl="0" fontAlgn="ctr"/>
                      <a:r>
                        <a:rPr lang="en-US" sz="1200" u="none" strike="noStrike" dirty="0">
                          <a:effectLst/>
                        </a:rPr>
                        <a:t>($102/VM/YR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$452</a:t>
                      </a:r>
                    </a:p>
                    <a:p>
                      <a:pPr algn="ctr" rtl="0" fontAlgn="ctr"/>
                      <a:r>
                        <a:rPr lang="en-US" sz="1200" u="none" strike="noStrike" dirty="0">
                          <a:effectLst/>
                        </a:rPr>
                        <a:t>($90/VM/YR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38181209"/>
                  </a:ext>
                </a:extLst>
              </a:tr>
              <a:tr h="440761">
                <a:tc>
                  <a:txBody>
                    <a:bodyPr/>
                    <a:lstStyle/>
                    <a:p>
                      <a:pPr algn="ctr" fontAlgn="b"/>
                      <a:r>
                        <a:rPr lang="fr-FR" sz="1400" b="1" u="none" strike="noStrike" dirty="0">
                          <a:effectLst/>
                        </a:rPr>
                        <a:t>Advantage</a:t>
                      </a:r>
                    </a:p>
                    <a:p>
                      <a:pPr algn="ctr" fontAlgn="b"/>
                      <a:r>
                        <a:rPr lang="fr-FR" sz="1200" b="1" i="1" u="none" strike="noStrike" dirty="0">
                          <a:solidFill>
                            <a:srgbClr val="025073"/>
                          </a:solidFill>
                          <a:effectLst/>
                          <a:latin typeface="+mn-lt"/>
                        </a:rPr>
                        <a:t>DC-MGT-WO-SAAS-AD</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dirty="0">
                          <a:effectLst/>
                        </a:rPr>
                        <a:t>1</a:t>
                      </a:r>
                      <a:r>
                        <a:rPr lang="fr-FR" sz="1400" u="none" strike="noStrike" baseline="0" dirty="0">
                          <a:effectLst/>
                        </a:rPr>
                        <a:t> - </a:t>
                      </a:r>
                      <a:r>
                        <a:rPr lang="fr-FR" sz="1400" u="none" strike="noStrike" dirty="0">
                          <a:effectLst/>
                        </a:rPr>
                        <a:t>2,000</a:t>
                      </a:r>
                      <a:endParaRPr lang="fr-FR" sz="1400" b="0" i="0" u="sng"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$210</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$568</a:t>
                      </a:r>
                    </a:p>
                    <a:p>
                      <a:pPr algn="ctr" rtl="0" fontAlgn="ctr"/>
                      <a:r>
                        <a:rPr lang="en-US" sz="1200" u="none" strike="noStrike" dirty="0">
                          <a:effectLst/>
                        </a:rPr>
                        <a:t>($189/VM/YR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$841</a:t>
                      </a:r>
                    </a:p>
                    <a:p>
                      <a:pPr algn="ctr" rtl="0" fontAlgn="ctr"/>
                      <a:r>
                        <a:rPr lang="en-US" sz="1200" u="none" strike="noStrike" dirty="0">
                          <a:effectLst/>
                        </a:rPr>
                        <a:t>($168/VM/YR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20101">
                <a:tc>
                  <a:txBody>
                    <a:bodyPr/>
                    <a:lstStyle/>
                    <a:p>
                      <a:pPr algn="ctr" fontAlgn="b"/>
                      <a:r>
                        <a:rPr lang="fr-FR" sz="1400" b="1" u="none" strike="noStrike" dirty="0">
                          <a:effectLst/>
                        </a:rPr>
                        <a:t>Advantage</a:t>
                      </a:r>
                    </a:p>
                    <a:p>
                      <a:pPr algn="ctr" fontAlgn="b"/>
                      <a:r>
                        <a:rPr lang="fr-FR" sz="1200" b="1" i="1" u="none" strike="noStrike" dirty="0">
                          <a:solidFill>
                            <a:srgbClr val="025073"/>
                          </a:solidFill>
                          <a:effectLst/>
                          <a:latin typeface="+mn-lt"/>
                        </a:rPr>
                        <a:t>DC-MGT-WO-SAAS-AD</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dirty="0">
                          <a:effectLst/>
                        </a:rPr>
                        <a:t>2,001+</a:t>
                      </a:r>
                      <a:endParaRPr lang="fr-FR"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$164</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$443</a:t>
                      </a:r>
                    </a:p>
                    <a:p>
                      <a:pPr algn="ctr" rtl="0" fontAlgn="ctr"/>
                      <a:r>
                        <a:rPr lang="en-US" sz="1200" u="none" strike="noStrike" dirty="0">
                          <a:effectLst/>
                        </a:rPr>
                        <a:t>($148/VM/YR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$656</a:t>
                      </a:r>
                    </a:p>
                    <a:p>
                      <a:pPr algn="ctr" rtl="0" fontAlgn="ctr"/>
                      <a:r>
                        <a:rPr lang="en-US" sz="1200" u="none" strike="noStrike" dirty="0">
                          <a:effectLst/>
                        </a:rPr>
                        <a:t>($131/</a:t>
                      </a:r>
                      <a:r>
                        <a:rPr lang="en-US" sz="1200" u="none" strike="noStrike" baseline="0" dirty="0">
                          <a:effectLst/>
                        </a:rPr>
                        <a:t>VM/YR)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61422">
                <a:tc>
                  <a:txBody>
                    <a:bodyPr/>
                    <a:lstStyle/>
                    <a:p>
                      <a:pPr algn="ctr" fontAlgn="b"/>
                      <a:r>
                        <a:rPr lang="fr-FR" sz="1400" b="1" u="none" strike="noStrike" dirty="0">
                          <a:effectLst/>
                        </a:rPr>
                        <a:t>Premier</a:t>
                      </a:r>
                    </a:p>
                    <a:p>
                      <a:pPr algn="ctr" fontAlgn="b"/>
                      <a:r>
                        <a:rPr lang="fr-FR" sz="1200" b="1" i="1" u="none" strike="noStrike" dirty="0">
                          <a:solidFill>
                            <a:srgbClr val="025073"/>
                          </a:solidFill>
                          <a:effectLst/>
                          <a:latin typeface="+mn-lt"/>
                        </a:rPr>
                        <a:t>DC-MGT-WO-SAAS-PR</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685777" rtl="0" eaLnBrk="1" fontAlgn="b" latinLnBrk="0" hangingPunct="1">
                        <a:lnSpc>
                          <a:spcPct val="100000"/>
                        </a:lnSpc>
                        <a:spcBef>
                          <a:spcPts val="0"/>
                        </a:spcBef>
                        <a:spcAft>
                          <a:spcPts val="0"/>
                        </a:spcAft>
                        <a:buClrTx/>
                        <a:buSzTx/>
                        <a:buFontTx/>
                        <a:buNone/>
                        <a:tabLst/>
                        <a:defRPr/>
                      </a:pPr>
                      <a:r>
                        <a:rPr lang="fr-FR" sz="1400" u="none" strike="noStrike" dirty="0">
                          <a:effectLst/>
                        </a:rPr>
                        <a:t>1</a:t>
                      </a:r>
                      <a:r>
                        <a:rPr lang="fr-FR" sz="1400" u="none" strike="noStrike" baseline="0" dirty="0">
                          <a:effectLst/>
                        </a:rPr>
                        <a:t> - </a:t>
                      </a:r>
                      <a:r>
                        <a:rPr lang="fr-FR" sz="1400" u="none" strike="noStrike" dirty="0">
                          <a:effectLst/>
                        </a:rPr>
                        <a:t>2,000</a:t>
                      </a:r>
                      <a:endParaRPr lang="fr-FR" sz="1400" b="0" i="0" u="sng"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$252</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$681</a:t>
                      </a:r>
                    </a:p>
                    <a:p>
                      <a:pPr algn="ctr" rtl="0" fontAlgn="ctr"/>
                      <a:r>
                        <a:rPr lang="en-US" sz="1200" u="none" strike="noStrike" dirty="0">
                          <a:effectLst/>
                        </a:rPr>
                        <a:t>($227/</a:t>
                      </a:r>
                      <a:r>
                        <a:rPr lang="en-US" sz="1200" u="none" strike="noStrike" baseline="0" dirty="0">
                          <a:effectLst/>
                        </a:rPr>
                        <a:t>VM/YR)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$1,009</a:t>
                      </a:r>
                    </a:p>
                    <a:p>
                      <a:pPr algn="ctr" rtl="0" fontAlgn="ctr"/>
                      <a:r>
                        <a:rPr lang="en-US" sz="1200" u="none" strike="noStrike" dirty="0">
                          <a:effectLst/>
                        </a:rPr>
                        <a:t>($202/</a:t>
                      </a:r>
                      <a:r>
                        <a:rPr lang="en-US" sz="1200" u="none" strike="noStrike" baseline="0" dirty="0">
                          <a:effectLst/>
                        </a:rPr>
                        <a:t>VM/YR)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99015">
                <a:tc>
                  <a:txBody>
                    <a:bodyPr/>
                    <a:lstStyle/>
                    <a:p>
                      <a:pPr marL="0" marR="0" indent="0" algn="ctr" defTabSz="685777" rtl="0" eaLnBrk="1" fontAlgn="b" latinLnBrk="0" hangingPunct="1">
                        <a:lnSpc>
                          <a:spcPct val="100000"/>
                        </a:lnSpc>
                        <a:spcBef>
                          <a:spcPts val="0"/>
                        </a:spcBef>
                        <a:spcAft>
                          <a:spcPts val="0"/>
                        </a:spcAft>
                        <a:buClrTx/>
                        <a:buSzTx/>
                        <a:buFontTx/>
                        <a:buNone/>
                        <a:tabLst/>
                        <a:defRPr/>
                      </a:pPr>
                      <a:r>
                        <a:rPr lang="fr-FR" sz="1400" b="1" u="none" strike="noStrike" dirty="0">
                          <a:effectLst/>
                        </a:rPr>
                        <a:t>Premier</a:t>
                      </a:r>
                    </a:p>
                    <a:p>
                      <a:pPr marL="0" marR="0" indent="0" algn="ctr" defTabSz="685777" rtl="0" eaLnBrk="1" fontAlgn="b" latinLnBrk="0" hangingPunct="1">
                        <a:lnSpc>
                          <a:spcPct val="100000"/>
                        </a:lnSpc>
                        <a:spcBef>
                          <a:spcPts val="0"/>
                        </a:spcBef>
                        <a:spcAft>
                          <a:spcPts val="0"/>
                        </a:spcAft>
                        <a:buClrTx/>
                        <a:buSzTx/>
                        <a:buFontTx/>
                        <a:buNone/>
                        <a:tabLst/>
                        <a:defRPr/>
                      </a:pPr>
                      <a:r>
                        <a:rPr lang="fr-FR" sz="1200" b="1" i="1" u="none" strike="noStrike" dirty="0">
                          <a:solidFill>
                            <a:srgbClr val="025073"/>
                          </a:solidFill>
                          <a:effectLst/>
                          <a:latin typeface="+mn-lt"/>
                        </a:rPr>
                        <a:t>DC-MGT-WO-SAAS-PR</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fr-FR" sz="1400" u="none" strike="noStrike" dirty="0">
                          <a:effectLst/>
                        </a:rPr>
                        <a:t>2,001</a:t>
                      </a:r>
                      <a:r>
                        <a:rPr lang="fr-FR" sz="1400" u="none" strike="noStrike" baseline="0" dirty="0">
                          <a:effectLst/>
                        </a:rPr>
                        <a:t>+</a:t>
                      </a:r>
                      <a:endParaRPr lang="fr-FR"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400" u="none" strike="noStrike" dirty="0">
                          <a:effectLst/>
                        </a:rPr>
                        <a:t>$197</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rtl="0" fontAlgn="ctr"/>
                      <a:r>
                        <a:rPr lang="en-US" sz="1200" u="none" strike="noStrike" dirty="0">
                          <a:effectLst/>
                        </a:rPr>
                        <a:t>$531</a:t>
                      </a:r>
                    </a:p>
                    <a:p>
                      <a:pPr algn="ctr" rtl="0" fontAlgn="ctr"/>
                      <a:r>
                        <a:rPr lang="en-US" sz="1200" u="none" strike="noStrike" dirty="0">
                          <a:effectLst/>
                        </a:rPr>
                        <a:t>($177/VM/YR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rtl="0" fontAlgn="ctr"/>
                      <a:r>
                        <a:rPr lang="en-US" sz="1200" u="none" strike="noStrike" dirty="0">
                          <a:effectLst/>
                        </a:rPr>
                        <a:t>$787</a:t>
                      </a:r>
                    </a:p>
                    <a:p>
                      <a:pPr algn="ctr" rtl="0" fontAlgn="ctr"/>
                      <a:r>
                        <a:rPr lang="en-US" sz="1200" u="none" strike="noStrike" dirty="0">
                          <a:effectLst/>
                        </a:rPr>
                        <a:t>($157/</a:t>
                      </a:r>
                      <a:r>
                        <a:rPr lang="en-US" sz="1200" u="none" strike="noStrike" baseline="0" dirty="0">
                          <a:effectLst/>
                        </a:rPr>
                        <a:t>VM/YR)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3" name="TextBox 2">
            <a:extLst>
              <a:ext uri="{FF2B5EF4-FFF2-40B4-BE49-F238E27FC236}">
                <a16:creationId xmlns:a16="http://schemas.microsoft.com/office/drawing/2014/main" id="{46DDAD77-BE7E-DE4B-AFD5-6A73FB4174D3}"/>
              </a:ext>
            </a:extLst>
          </p:cNvPr>
          <p:cNvSpPr txBox="1"/>
          <p:nvPr/>
        </p:nvSpPr>
        <p:spPr>
          <a:xfrm>
            <a:off x="2936818" y="4344255"/>
            <a:ext cx="3510085" cy="246221"/>
          </a:xfrm>
          <a:prstGeom prst="rect">
            <a:avLst/>
          </a:prstGeom>
          <a:noFill/>
        </p:spPr>
        <p:txBody>
          <a:bodyPr wrap="square" rtlCol="0">
            <a:spAutoFit/>
          </a:bodyPr>
          <a:lstStyle/>
          <a:p>
            <a:r>
              <a:rPr lang="en-US" sz="1000" b="1" dirty="0">
                <a:latin typeface="+mn-lt"/>
              </a:rPr>
              <a:t> </a:t>
            </a:r>
          </a:p>
        </p:txBody>
      </p:sp>
      <p:sp>
        <p:nvSpPr>
          <p:cNvPr id="5" name="TextBox 4">
            <a:extLst>
              <a:ext uri="{FF2B5EF4-FFF2-40B4-BE49-F238E27FC236}">
                <a16:creationId xmlns:a16="http://schemas.microsoft.com/office/drawing/2014/main" id="{E9B195A7-41A7-6749-9006-652DD81D6377}"/>
              </a:ext>
            </a:extLst>
          </p:cNvPr>
          <p:cNvSpPr txBox="1"/>
          <p:nvPr/>
        </p:nvSpPr>
        <p:spPr>
          <a:xfrm>
            <a:off x="4572000" y="4592121"/>
            <a:ext cx="3344185" cy="369332"/>
          </a:xfrm>
          <a:prstGeom prst="rect">
            <a:avLst/>
          </a:prstGeom>
          <a:noFill/>
        </p:spPr>
        <p:txBody>
          <a:bodyPr wrap="none" rtlCol="0">
            <a:spAutoFit/>
          </a:bodyPr>
          <a:lstStyle/>
          <a:p>
            <a:r>
              <a:rPr lang="en-US" b="1" i="1" dirty="0">
                <a:solidFill>
                  <a:schemeClr val="accent6"/>
                </a:solidFill>
                <a:latin typeface="+mn-lt"/>
              </a:rPr>
              <a:t>Prices on this table are in USD</a:t>
            </a:r>
          </a:p>
        </p:txBody>
      </p:sp>
    </p:spTree>
    <p:extLst>
      <p:ext uri="{BB962C8B-B14F-4D97-AF65-F5344CB8AC3E}">
        <p14:creationId xmlns:p14="http://schemas.microsoft.com/office/powerpoint/2010/main" val="322789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D9747B-7221-CA44-A8BC-DAD0DDBF459A}"/>
              </a:ext>
            </a:extLst>
          </p:cNvPr>
          <p:cNvSpPr/>
          <p:nvPr/>
        </p:nvSpPr>
        <p:spPr>
          <a:xfrm>
            <a:off x="533400" y="4341094"/>
            <a:ext cx="8111839" cy="249382"/>
          </a:xfrm>
          <a:prstGeom prst="rect">
            <a:avLst/>
          </a:prstGeom>
          <a:solidFill>
            <a:schemeClr val="tx1">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idx="4294967295"/>
          </p:nvPr>
        </p:nvSpPr>
        <p:spPr>
          <a:xfrm>
            <a:off x="436450" y="366713"/>
            <a:ext cx="8345487" cy="839787"/>
          </a:xfrm>
        </p:spPr>
        <p:txBody>
          <a:bodyPr/>
          <a:lstStyle/>
          <a:p>
            <a:r>
              <a:rPr lang="en-US" dirty="0"/>
              <a:t>Intersight Workload Optimizer – VDI Pricing</a:t>
            </a:r>
            <a:br>
              <a:rPr lang="en-US" dirty="0">
                <a:solidFill>
                  <a:srgbClr val="005073"/>
                </a:solidFill>
              </a:rPr>
            </a:br>
            <a:r>
              <a:rPr lang="en-US" sz="1400" b="1" dirty="0">
                <a:solidFill>
                  <a:srgbClr val="FF0000"/>
                </a:solidFill>
              </a:rPr>
              <a:t>START with DC-MGT-SAAS</a:t>
            </a:r>
            <a:br>
              <a:rPr lang="en-US" sz="1400" dirty="0">
                <a:solidFill>
                  <a:srgbClr val="005073"/>
                </a:solidFill>
              </a:rPr>
            </a:br>
            <a:r>
              <a:rPr lang="en-US" sz="1400" b="1" dirty="0">
                <a:solidFill>
                  <a:srgbClr val="0066CC"/>
                </a:solidFill>
              </a:rPr>
              <a:t>Workload List Pricing – Per VDI/Workload (estimated prices - see CCW for exact price)</a:t>
            </a:r>
            <a:endParaRPr lang="en-US" sz="1400" b="1" baseline="30000" dirty="0">
              <a:solidFill>
                <a:srgbClr val="0066CC"/>
              </a:solidFill>
            </a:endParaRPr>
          </a:p>
        </p:txBody>
      </p:sp>
      <p:graphicFrame>
        <p:nvGraphicFramePr>
          <p:cNvPr id="9" name="Table 8"/>
          <p:cNvGraphicFramePr>
            <a:graphicFrameLocks noGrp="1"/>
          </p:cNvGraphicFramePr>
          <p:nvPr/>
        </p:nvGraphicFramePr>
        <p:xfrm>
          <a:off x="533400" y="1201738"/>
          <a:ext cx="8115301" cy="3021553"/>
        </p:xfrm>
        <a:graphic>
          <a:graphicData uri="http://schemas.openxmlformats.org/drawingml/2006/table">
            <a:tbl>
              <a:tblPr firstRow="1" bandRow="1">
                <a:tableStyleId>{D27102A9-8310-4765-A935-A1911B00CA55}</a:tableStyleId>
              </a:tblPr>
              <a:tblGrid>
                <a:gridCol w="1996440">
                  <a:extLst>
                    <a:ext uri="{9D8B030D-6E8A-4147-A177-3AD203B41FA5}">
                      <a16:colId xmlns:a16="http://schemas.microsoft.com/office/drawing/2014/main" val="20000"/>
                    </a:ext>
                  </a:extLst>
                </a:gridCol>
                <a:gridCol w="151384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795428">
                  <a:extLst>
                    <a:ext uri="{9D8B030D-6E8A-4147-A177-3AD203B41FA5}">
                      <a16:colId xmlns:a16="http://schemas.microsoft.com/office/drawing/2014/main" val="20003"/>
                    </a:ext>
                  </a:extLst>
                </a:gridCol>
                <a:gridCol w="1590393">
                  <a:extLst>
                    <a:ext uri="{9D8B030D-6E8A-4147-A177-3AD203B41FA5}">
                      <a16:colId xmlns:a16="http://schemas.microsoft.com/office/drawing/2014/main" val="20004"/>
                    </a:ext>
                  </a:extLst>
                </a:gridCol>
              </a:tblGrid>
              <a:tr h="457778">
                <a:tc>
                  <a:txBody>
                    <a:bodyPr/>
                    <a:lstStyle/>
                    <a:p>
                      <a:pPr algn="ctr" rtl="0" fontAlgn="ctr"/>
                      <a:r>
                        <a:rPr lang="en-US" sz="1200" u="none" strike="noStrike" dirty="0">
                          <a:solidFill>
                            <a:schemeClr val="bg2"/>
                          </a:solidFill>
                          <a:effectLst/>
                        </a:rPr>
                        <a:t>IWO Tier</a:t>
                      </a:r>
                      <a:endParaRPr lang="en-US" sz="1200" b="1" i="0" u="none" strike="noStrike" dirty="0">
                        <a:solidFill>
                          <a:schemeClr val="bg2"/>
                        </a:solidFill>
                        <a:effectLst/>
                        <a:latin typeface="+mn-lt"/>
                      </a:endParaRPr>
                    </a:p>
                  </a:txBody>
                  <a:tcPr marL="5049" marR="5049" marT="5049" marB="0" anchor="ctr">
                    <a:lnL>
                      <a:noFill/>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Quantity</a:t>
                      </a:r>
                      <a:r>
                        <a:rPr lang="en-US" sz="1200" u="none" strike="noStrike" baseline="0" dirty="0">
                          <a:solidFill>
                            <a:schemeClr val="bg2"/>
                          </a:solidFill>
                          <a:effectLst/>
                        </a:rPr>
                        <a:t> Level</a:t>
                      </a:r>
                    </a:p>
                    <a:p>
                      <a:pPr algn="ctr" rtl="0" fontAlgn="ctr"/>
                      <a:r>
                        <a:rPr lang="en-US" sz="900" u="none" strike="noStrike" baseline="0" dirty="0">
                          <a:solidFill>
                            <a:schemeClr val="bg2"/>
                          </a:solidFill>
                          <a:effectLst/>
                        </a:rPr>
                        <a:t>Number of VDI</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1yr Subscription</a:t>
                      </a:r>
                    </a:p>
                    <a:p>
                      <a:pPr marL="0" marR="0" lvl="0" indent="0" algn="ctr" defTabSz="685777" rtl="0" eaLnBrk="1" fontAlgn="ctr" latinLnBrk="0" hangingPunct="1">
                        <a:lnSpc>
                          <a:spcPct val="100000"/>
                        </a:lnSpc>
                        <a:spcBef>
                          <a:spcPts val="0"/>
                        </a:spcBef>
                        <a:spcAft>
                          <a:spcPts val="0"/>
                        </a:spcAft>
                        <a:buClrTx/>
                        <a:buSzTx/>
                        <a:buFontTx/>
                        <a:buNone/>
                        <a:tabLst/>
                        <a:defRPr/>
                      </a:pPr>
                      <a:r>
                        <a:rPr lang="en-US" sz="900" u="none" strike="noStrike" baseline="0" dirty="0">
                          <a:solidFill>
                            <a:schemeClr val="bg2"/>
                          </a:solidFill>
                          <a:effectLst/>
                        </a:rPr>
                        <a:t>Total Per VDI</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3yr Subscription</a:t>
                      </a:r>
                    </a:p>
                    <a:p>
                      <a:pPr marL="0" marR="0" lvl="0" indent="0" algn="ctr" defTabSz="685777" rtl="0" eaLnBrk="1" fontAlgn="ctr" latinLnBrk="0" hangingPunct="1">
                        <a:lnSpc>
                          <a:spcPct val="100000"/>
                        </a:lnSpc>
                        <a:spcBef>
                          <a:spcPts val="0"/>
                        </a:spcBef>
                        <a:spcAft>
                          <a:spcPts val="0"/>
                        </a:spcAft>
                        <a:buClrTx/>
                        <a:buSzTx/>
                        <a:buFontTx/>
                        <a:buNone/>
                        <a:tabLst/>
                        <a:defRPr/>
                      </a:pPr>
                      <a:r>
                        <a:rPr lang="en-US" sz="900" u="none" strike="noStrike" baseline="0" dirty="0">
                          <a:solidFill>
                            <a:schemeClr val="bg2"/>
                          </a:solidFill>
                          <a:effectLst/>
                        </a:rPr>
                        <a:t>Total Per VDI</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rtl="0" fontAlgn="ctr"/>
                      <a:r>
                        <a:rPr lang="en-US" sz="1200" u="none" strike="noStrike" dirty="0">
                          <a:solidFill>
                            <a:schemeClr val="bg2"/>
                          </a:solidFill>
                          <a:effectLst/>
                        </a:rPr>
                        <a:t>5yr Subscription</a:t>
                      </a:r>
                    </a:p>
                    <a:p>
                      <a:pPr marL="0" marR="0" lvl="0" indent="0" algn="ctr" defTabSz="685777" rtl="0" eaLnBrk="1" fontAlgn="ctr" latinLnBrk="0" hangingPunct="1">
                        <a:lnSpc>
                          <a:spcPct val="100000"/>
                        </a:lnSpc>
                        <a:spcBef>
                          <a:spcPts val="0"/>
                        </a:spcBef>
                        <a:spcAft>
                          <a:spcPts val="0"/>
                        </a:spcAft>
                        <a:buClrTx/>
                        <a:buSzTx/>
                        <a:buFontTx/>
                        <a:buNone/>
                        <a:tabLst/>
                        <a:defRPr/>
                      </a:pPr>
                      <a:r>
                        <a:rPr lang="en-US" sz="900" u="none" strike="noStrike" baseline="0" dirty="0">
                          <a:solidFill>
                            <a:schemeClr val="bg2"/>
                          </a:solidFill>
                          <a:effectLst/>
                        </a:rPr>
                        <a:t>Total Per VDI</a:t>
                      </a:r>
                      <a:endParaRPr lang="en-US" sz="900" b="1" i="0" u="none" strike="noStrike" dirty="0">
                        <a:solidFill>
                          <a:schemeClr val="bg2"/>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20101">
                <a:tc>
                  <a:txBody>
                    <a:bodyPr/>
                    <a:lstStyle/>
                    <a:p>
                      <a:pPr algn="ctr" fontAlgn="b"/>
                      <a:r>
                        <a:rPr lang="fr-FR" sz="1400" b="1" u="none" strike="noStrike" dirty="0">
                          <a:effectLst/>
                        </a:rPr>
                        <a:t>Essentials</a:t>
                      </a:r>
                    </a:p>
                    <a:p>
                      <a:pPr algn="ctr" fontAlgn="b"/>
                      <a:r>
                        <a:rPr lang="fr-FR" sz="1200" b="1" i="1" u="none" strike="noStrike" kern="1200" dirty="0">
                          <a:solidFill>
                            <a:srgbClr val="025073"/>
                          </a:solidFill>
                          <a:effectLst/>
                          <a:latin typeface="+mn-lt"/>
                          <a:ea typeface="+mn-ea"/>
                          <a:cs typeface="Calibri"/>
                        </a:rPr>
                        <a:t>DC-MGT-WOD-SAAS-ES</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kern="1200" baseline="0" dirty="0">
                          <a:effectLst/>
                        </a:rPr>
                        <a:t>1 – 2,000</a:t>
                      </a:r>
                      <a:endParaRPr lang="fr-FR" sz="1400" b="0" i="0" u="sng" strike="noStrike" kern="1200" dirty="0">
                        <a:solidFill>
                          <a:srgbClr val="000000"/>
                        </a:solidFill>
                        <a:effectLst/>
                        <a:latin typeface="+mn-lt"/>
                        <a:ea typeface="+mn-ea"/>
                        <a:cs typeface="Calibri"/>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$48</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$131</a:t>
                      </a:r>
                    </a:p>
                    <a:p>
                      <a:pPr algn="ctr" rtl="0" fontAlgn="ctr"/>
                      <a:r>
                        <a:rPr lang="en-US" sz="1200" u="none" strike="noStrike" dirty="0">
                          <a:effectLst/>
                        </a:rPr>
                        <a:t>($44/VDI/YR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$193</a:t>
                      </a:r>
                    </a:p>
                    <a:p>
                      <a:pPr algn="ctr" rtl="0" fontAlgn="ctr"/>
                      <a:r>
                        <a:rPr lang="en-US" sz="1200" u="none" strike="noStrike" dirty="0">
                          <a:effectLst/>
                        </a:rPr>
                        <a:t>($39/VDI/YR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20101">
                <a:tc>
                  <a:txBody>
                    <a:bodyPr/>
                    <a:lstStyle/>
                    <a:p>
                      <a:pPr algn="ctr" fontAlgn="b"/>
                      <a:r>
                        <a:rPr lang="fr-FR" sz="1400" b="1" u="none" strike="noStrike" dirty="0">
                          <a:effectLst/>
                        </a:rPr>
                        <a:t>Essentials</a:t>
                      </a:r>
                    </a:p>
                    <a:p>
                      <a:pPr algn="ctr" fontAlgn="b"/>
                      <a:r>
                        <a:rPr lang="fr-FR" sz="1200" b="1" i="1" u="none" strike="noStrike" kern="1200" dirty="0">
                          <a:solidFill>
                            <a:srgbClr val="025073"/>
                          </a:solidFill>
                          <a:effectLst/>
                          <a:latin typeface="+mn-lt"/>
                          <a:ea typeface="+mn-ea"/>
                          <a:cs typeface="Calibri"/>
                        </a:rPr>
                        <a:t>DC-MGT-WOD-SAAS-ES</a:t>
                      </a:r>
                      <a:endParaRPr lang="fr-FR" sz="1200" b="1" u="none" strike="noStrike" dirty="0">
                        <a:effectLst/>
                      </a:endParaRP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kern="1200" dirty="0">
                          <a:effectLst/>
                        </a:rPr>
                        <a:t>2,001 +</a:t>
                      </a:r>
                      <a:endParaRPr lang="fr-FR" sz="1400" b="0" i="0" u="none" strike="noStrike" kern="1200" dirty="0">
                        <a:solidFill>
                          <a:srgbClr val="000000"/>
                        </a:solidFill>
                        <a:effectLst/>
                        <a:latin typeface="+mn-lt"/>
                        <a:ea typeface="+mn-ea"/>
                        <a:cs typeface="Calibri"/>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$38</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$102</a:t>
                      </a:r>
                    </a:p>
                    <a:p>
                      <a:pPr algn="ctr" rtl="0" fontAlgn="ctr"/>
                      <a:r>
                        <a:rPr lang="en-US" sz="1200" u="none" strike="noStrike" dirty="0">
                          <a:effectLst/>
                        </a:rPr>
                        <a:t>($34/VDI/YR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$151</a:t>
                      </a:r>
                    </a:p>
                    <a:p>
                      <a:pPr algn="ctr" rtl="0" fontAlgn="ctr"/>
                      <a:r>
                        <a:rPr lang="en-US" sz="1200" u="none" strike="noStrike" dirty="0">
                          <a:effectLst/>
                        </a:rPr>
                        <a:t>($30/VDI/YR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38181209"/>
                  </a:ext>
                </a:extLst>
              </a:tr>
              <a:tr h="440761">
                <a:tc>
                  <a:txBody>
                    <a:bodyPr/>
                    <a:lstStyle/>
                    <a:p>
                      <a:pPr algn="ctr" fontAlgn="b"/>
                      <a:r>
                        <a:rPr lang="fr-FR" sz="1400" b="1" u="none" strike="noStrike" dirty="0">
                          <a:effectLst/>
                        </a:rPr>
                        <a:t>Advantage</a:t>
                      </a:r>
                    </a:p>
                    <a:p>
                      <a:pPr algn="ctr" fontAlgn="b"/>
                      <a:r>
                        <a:rPr lang="fr-FR" sz="1200" b="1" i="1" u="none" strike="noStrike" dirty="0">
                          <a:solidFill>
                            <a:srgbClr val="025073"/>
                          </a:solidFill>
                          <a:effectLst/>
                          <a:latin typeface="+mn-lt"/>
                        </a:rPr>
                        <a:t>DC-MGT-WOD-SAAS-AD</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dirty="0">
                          <a:effectLst/>
                        </a:rPr>
                        <a:t>1</a:t>
                      </a:r>
                      <a:r>
                        <a:rPr lang="fr-FR" sz="1400" u="none" strike="noStrike" baseline="0" dirty="0">
                          <a:effectLst/>
                        </a:rPr>
                        <a:t> - </a:t>
                      </a:r>
                      <a:r>
                        <a:rPr lang="fr-FR" sz="1400" u="none" strike="noStrike" dirty="0">
                          <a:effectLst/>
                        </a:rPr>
                        <a:t>2,000</a:t>
                      </a:r>
                      <a:endParaRPr lang="fr-FR" sz="1400" b="0" i="0" u="sng"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$70</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$189</a:t>
                      </a:r>
                    </a:p>
                    <a:p>
                      <a:pPr algn="ctr" rtl="0" fontAlgn="ctr"/>
                      <a:r>
                        <a:rPr lang="en-US" sz="1200" u="none" strike="noStrike" dirty="0">
                          <a:effectLst/>
                        </a:rPr>
                        <a:t>($63/VDI/YR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$280</a:t>
                      </a:r>
                    </a:p>
                    <a:p>
                      <a:pPr algn="ctr" rtl="0" fontAlgn="ctr"/>
                      <a:r>
                        <a:rPr lang="en-US" sz="1200" u="none" strike="noStrike" dirty="0">
                          <a:effectLst/>
                        </a:rPr>
                        <a:t>($56/VDI/YR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20101">
                <a:tc>
                  <a:txBody>
                    <a:bodyPr/>
                    <a:lstStyle/>
                    <a:p>
                      <a:pPr algn="ctr" fontAlgn="b"/>
                      <a:r>
                        <a:rPr lang="fr-FR" sz="1400" b="1" u="none" strike="noStrike" dirty="0">
                          <a:effectLst/>
                        </a:rPr>
                        <a:t>Advantage</a:t>
                      </a:r>
                    </a:p>
                    <a:p>
                      <a:pPr algn="ctr" fontAlgn="b"/>
                      <a:r>
                        <a:rPr lang="fr-FR" sz="1200" b="1" i="1" u="none" strike="noStrike" dirty="0">
                          <a:solidFill>
                            <a:srgbClr val="025073"/>
                          </a:solidFill>
                          <a:effectLst/>
                          <a:latin typeface="+mn-lt"/>
                        </a:rPr>
                        <a:t>DC-MGT-WOD-SAAS-AD</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fr-FR" sz="1400" u="none" strike="noStrike" dirty="0">
                          <a:effectLst/>
                        </a:rPr>
                        <a:t>2,001+</a:t>
                      </a:r>
                      <a:endParaRPr lang="fr-FR"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$55</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$148</a:t>
                      </a:r>
                    </a:p>
                    <a:p>
                      <a:pPr algn="ctr" rtl="0" fontAlgn="ctr"/>
                      <a:r>
                        <a:rPr lang="en-US" sz="1200" u="none" strike="noStrike" dirty="0">
                          <a:effectLst/>
                        </a:rPr>
                        <a:t>($49/VM/YR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$219</a:t>
                      </a:r>
                    </a:p>
                    <a:p>
                      <a:pPr algn="ctr" rtl="0" fontAlgn="ctr"/>
                      <a:r>
                        <a:rPr lang="en-US" sz="1200" u="none" strike="noStrike" dirty="0">
                          <a:effectLst/>
                        </a:rPr>
                        <a:t>($44/</a:t>
                      </a:r>
                      <a:r>
                        <a:rPr lang="en-US" sz="1200" u="none" strike="noStrike" baseline="0" dirty="0">
                          <a:effectLst/>
                        </a:rPr>
                        <a:t>VDI/YR)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61422">
                <a:tc>
                  <a:txBody>
                    <a:bodyPr/>
                    <a:lstStyle/>
                    <a:p>
                      <a:pPr algn="ctr" fontAlgn="b"/>
                      <a:r>
                        <a:rPr lang="fr-FR" sz="1400" b="1" u="none" strike="noStrike" dirty="0">
                          <a:effectLst/>
                        </a:rPr>
                        <a:t>Premier</a:t>
                      </a:r>
                    </a:p>
                    <a:p>
                      <a:pPr algn="ctr" fontAlgn="b"/>
                      <a:r>
                        <a:rPr lang="fr-FR" sz="1200" b="1" i="1" u="none" strike="noStrike" dirty="0">
                          <a:solidFill>
                            <a:srgbClr val="025073"/>
                          </a:solidFill>
                          <a:effectLst/>
                          <a:latin typeface="+mn-lt"/>
                        </a:rPr>
                        <a:t>DC-MGT-WOD-SAAS-PR</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685777" rtl="0" eaLnBrk="1" fontAlgn="b" latinLnBrk="0" hangingPunct="1">
                        <a:lnSpc>
                          <a:spcPct val="100000"/>
                        </a:lnSpc>
                        <a:spcBef>
                          <a:spcPts val="0"/>
                        </a:spcBef>
                        <a:spcAft>
                          <a:spcPts val="0"/>
                        </a:spcAft>
                        <a:buClrTx/>
                        <a:buSzTx/>
                        <a:buFontTx/>
                        <a:buNone/>
                        <a:tabLst/>
                        <a:defRPr/>
                      </a:pPr>
                      <a:r>
                        <a:rPr lang="fr-FR" sz="1400" u="none" strike="noStrike" dirty="0">
                          <a:effectLst/>
                        </a:rPr>
                        <a:t>1</a:t>
                      </a:r>
                      <a:r>
                        <a:rPr lang="fr-FR" sz="1400" u="none" strike="noStrike" baseline="0" dirty="0">
                          <a:effectLst/>
                        </a:rPr>
                        <a:t> - </a:t>
                      </a:r>
                      <a:r>
                        <a:rPr lang="fr-FR" sz="1400" u="none" strike="noStrike" dirty="0">
                          <a:effectLst/>
                        </a:rPr>
                        <a:t>2,000</a:t>
                      </a:r>
                      <a:endParaRPr lang="fr-FR" sz="1400" b="0" i="0" u="sng"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400" u="none" strike="noStrike" dirty="0">
                          <a:effectLst/>
                        </a:rPr>
                        <a:t>$84</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$227</a:t>
                      </a:r>
                    </a:p>
                    <a:p>
                      <a:pPr algn="ctr" rtl="0" fontAlgn="ctr"/>
                      <a:r>
                        <a:rPr lang="en-US" sz="1200" u="none" strike="noStrike" dirty="0">
                          <a:effectLst/>
                        </a:rPr>
                        <a:t>($76/</a:t>
                      </a:r>
                      <a:r>
                        <a:rPr lang="en-US" sz="1200" u="none" strike="noStrike" baseline="0" dirty="0">
                          <a:effectLst/>
                        </a:rPr>
                        <a:t>VDI/YR)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ctr"/>
                      <a:r>
                        <a:rPr lang="en-US" sz="1200" u="none" strike="noStrike" dirty="0">
                          <a:effectLst/>
                        </a:rPr>
                        <a:t>$337</a:t>
                      </a:r>
                    </a:p>
                    <a:p>
                      <a:pPr algn="ctr" rtl="0" fontAlgn="ctr"/>
                      <a:r>
                        <a:rPr lang="en-US" sz="1200" u="none" strike="noStrike" dirty="0">
                          <a:effectLst/>
                        </a:rPr>
                        <a:t>($67/</a:t>
                      </a:r>
                      <a:r>
                        <a:rPr lang="en-US" sz="1200" u="none" strike="noStrike" baseline="0" dirty="0">
                          <a:effectLst/>
                        </a:rPr>
                        <a:t>VDI/YR)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99015">
                <a:tc>
                  <a:txBody>
                    <a:bodyPr/>
                    <a:lstStyle/>
                    <a:p>
                      <a:pPr marL="0" marR="0" indent="0" algn="ctr" defTabSz="685777" rtl="0" eaLnBrk="1" fontAlgn="b" latinLnBrk="0" hangingPunct="1">
                        <a:lnSpc>
                          <a:spcPct val="100000"/>
                        </a:lnSpc>
                        <a:spcBef>
                          <a:spcPts val="0"/>
                        </a:spcBef>
                        <a:spcAft>
                          <a:spcPts val="0"/>
                        </a:spcAft>
                        <a:buClrTx/>
                        <a:buSzTx/>
                        <a:buFontTx/>
                        <a:buNone/>
                        <a:tabLst/>
                        <a:defRPr/>
                      </a:pPr>
                      <a:r>
                        <a:rPr lang="fr-FR" sz="1400" b="1" u="none" strike="noStrike" dirty="0">
                          <a:effectLst/>
                        </a:rPr>
                        <a:t>Premier</a:t>
                      </a:r>
                    </a:p>
                    <a:p>
                      <a:pPr marL="0" marR="0" indent="0" algn="ctr" defTabSz="685777" rtl="0" eaLnBrk="1" fontAlgn="b" latinLnBrk="0" hangingPunct="1">
                        <a:lnSpc>
                          <a:spcPct val="100000"/>
                        </a:lnSpc>
                        <a:spcBef>
                          <a:spcPts val="0"/>
                        </a:spcBef>
                        <a:spcAft>
                          <a:spcPts val="0"/>
                        </a:spcAft>
                        <a:buClrTx/>
                        <a:buSzTx/>
                        <a:buFontTx/>
                        <a:buNone/>
                        <a:tabLst/>
                        <a:defRPr/>
                      </a:pPr>
                      <a:r>
                        <a:rPr lang="fr-FR" sz="1200" b="1" i="1" u="none" strike="noStrike" dirty="0">
                          <a:solidFill>
                            <a:srgbClr val="025073"/>
                          </a:solidFill>
                          <a:effectLst/>
                          <a:latin typeface="+mn-lt"/>
                        </a:rPr>
                        <a:t>DC-MGT-WOD-SAAS-PR</a:t>
                      </a:r>
                    </a:p>
                  </a:txBody>
                  <a:tcPr marL="5049" marR="5049" marT="5049" marB="0" anchor="ctr">
                    <a:lnL>
                      <a:noFill/>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fr-FR" sz="1400" u="none" strike="noStrike" dirty="0">
                          <a:effectLst/>
                        </a:rPr>
                        <a:t>2,001</a:t>
                      </a:r>
                      <a:r>
                        <a:rPr lang="fr-FR" sz="1400" u="none" strike="noStrike" baseline="0" dirty="0">
                          <a:effectLst/>
                        </a:rPr>
                        <a:t>+</a:t>
                      </a:r>
                      <a:endParaRPr lang="fr-FR"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400" u="none" strike="noStrike" dirty="0">
                          <a:effectLst/>
                        </a:rPr>
                        <a:t>$66</a:t>
                      </a:r>
                      <a:endParaRPr lang="en-US" sz="1400" b="0" i="0" u="none" strike="noStrike" dirty="0">
                        <a:solidFill>
                          <a:srgbClr val="000000"/>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rtl="0" fontAlgn="ctr"/>
                      <a:r>
                        <a:rPr lang="en-US" sz="1200" u="none" strike="noStrike" dirty="0">
                          <a:effectLst/>
                        </a:rPr>
                        <a:t>$177</a:t>
                      </a:r>
                    </a:p>
                    <a:p>
                      <a:pPr algn="ctr" rtl="0" fontAlgn="ctr"/>
                      <a:r>
                        <a:rPr lang="en-US" sz="1200" u="none" strike="noStrike" dirty="0">
                          <a:effectLst/>
                        </a:rPr>
                        <a:t>($59/VDI/YR</a:t>
                      </a:r>
                      <a:r>
                        <a:rPr lang="en-US" sz="1200" u="none" strike="noStrike" baseline="0" dirty="0">
                          <a:effectLst/>
                        </a:rPr>
                        <a:t>)</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rtl="0" fontAlgn="ctr"/>
                      <a:r>
                        <a:rPr lang="en-US" sz="1200" u="none" strike="noStrike" dirty="0">
                          <a:effectLst/>
                        </a:rPr>
                        <a:t>$262</a:t>
                      </a:r>
                    </a:p>
                    <a:p>
                      <a:pPr algn="ctr" rtl="0" fontAlgn="ctr"/>
                      <a:r>
                        <a:rPr lang="en-US" sz="1200" u="none" strike="noStrike" dirty="0">
                          <a:effectLst/>
                        </a:rPr>
                        <a:t>($52/</a:t>
                      </a:r>
                      <a:r>
                        <a:rPr lang="en-US" sz="1200" u="none" strike="noStrike" baseline="0" dirty="0">
                          <a:effectLst/>
                        </a:rPr>
                        <a:t>VDI/YR)</a:t>
                      </a:r>
                      <a:endParaRPr lang="en-US" sz="1200" b="0" i="0" u="none" strike="noStrike" dirty="0">
                        <a:solidFill>
                          <a:srgbClr val="676767"/>
                        </a:solidFill>
                        <a:effectLst/>
                        <a:latin typeface="+mn-lt"/>
                      </a:endParaRPr>
                    </a:p>
                  </a:txBody>
                  <a:tcPr marL="5049" marR="5049" marT="5049" marB="0" anchor="ctr">
                    <a:lnL w="12700" cap="flat" cmpd="sng" algn="ctr">
                      <a:solidFill>
                        <a:schemeClr val="bg2"/>
                      </a:solid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3" name="TextBox 2">
            <a:extLst>
              <a:ext uri="{FF2B5EF4-FFF2-40B4-BE49-F238E27FC236}">
                <a16:creationId xmlns:a16="http://schemas.microsoft.com/office/drawing/2014/main" id="{46DDAD77-BE7E-DE4B-AFD5-6A73FB4174D3}"/>
              </a:ext>
            </a:extLst>
          </p:cNvPr>
          <p:cNvSpPr txBox="1"/>
          <p:nvPr/>
        </p:nvSpPr>
        <p:spPr>
          <a:xfrm>
            <a:off x="2936818" y="4344255"/>
            <a:ext cx="3510085" cy="246221"/>
          </a:xfrm>
          <a:prstGeom prst="rect">
            <a:avLst/>
          </a:prstGeom>
          <a:noFill/>
        </p:spPr>
        <p:txBody>
          <a:bodyPr wrap="square" rtlCol="0">
            <a:spAutoFit/>
          </a:bodyPr>
          <a:lstStyle/>
          <a:p>
            <a:r>
              <a:rPr lang="en-US" sz="1000" b="1" dirty="0">
                <a:latin typeface="+mn-lt"/>
              </a:rPr>
              <a:t> </a:t>
            </a:r>
          </a:p>
        </p:txBody>
      </p:sp>
      <p:sp>
        <p:nvSpPr>
          <p:cNvPr id="6" name="TextBox 5">
            <a:extLst>
              <a:ext uri="{FF2B5EF4-FFF2-40B4-BE49-F238E27FC236}">
                <a16:creationId xmlns:a16="http://schemas.microsoft.com/office/drawing/2014/main" id="{1A7BDD3A-8DCD-8A4A-BFD3-D06C283AA182}"/>
              </a:ext>
            </a:extLst>
          </p:cNvPr>
          <p:cNvSpPr txBox="1"/>
          <p:nvPr/>
        </p:nvSpPr>
        <p:spPr>
          <a:xfrm>
            <a:off x="4572000" y="4592121"/>
            <a:ext cx="3344185" cy="369332"/>
          </a:xfrm>
          <a:prstGeom prst="rect">
            <a:avLst/>
          </a:prstGeom>
          <a:noFill/>
        </p:spPr>
        <p:txBody>
          <a:bodyPr wrap="none" rtlCol="0">
            <a:spAutoFit/>
          </a:bodyPr>
          <a:lstStyle/>
          <a:p>
            <a:r>
              <a:rPr lang="en-US" b="1" i="1" dirty="0">
                <a:solidFill>
                  <a:schemeClr val="accent6"/>
                </a:solidFill>
                <a:latin typeface="+mn-lt"/>
              </a:rPr>
              <a:t>Prices on this table are in USD</a:t>
            </a:r>
          </a:p>
        </p:txBody>
      </p:sp>
    </p:spTree>
    <p:extLst>
      <p:ext uri="{BB962C8B-B14F-4D97-AF65-F5344CB8AC3E}">
        <p14:creationId xmlns:p14="http://schemas.microsoft.com/office/powerpoint/2010/main" val="3098647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DEB82D-41FC-7541-97E6-30FC9152E1B6}"/>
              </a:ext>
            </a:extLst>
          </p:cNvPr>
          <p:cNvSpPr>
            <a:spLocks noGrp="1"/>
          </p:cNvSpPr>
          <p:nvPr>
            <p:ph type="body" sz="quarter" idx="10"/>
          </p:nvPr>
        </p:nvSpPr>
        <p:spPr/>
        <p:txBody>
          <a:bodyPr anchor="ctr"/>
          <a:lstStyle/>
          <a:p>
            <a:pPr marL="57150" indent="0">
              <a:buNone/>
            </a:pPr>
            <a:r>
              <a:rPr lang="en-US" dirty="0"/>
              <a:t>How do Cisco’s Tiers compare to Turbonomic’s Editions?</a:t>
            </a:r>
          </a:p>
        </p:txBody>
      </p:sp>
      <p:sp>
        <p:nvSpPr>
          <p:cNvPr id="3" name="Title 2">
            <a:extLst>
              <a:ext uri="{FF2B5EF4-FFF2-40B4-BE49-F238E27FC236}">
                <a16:creationId xmlns:a16="http://schemas.microsoft.com/office/drawing/2014/main" id="{6C9C0340-CF05-EC4F-A34D-53DC75F07539}"/>
              </a:ext>
            </a:extLst>
          </p:cNvPr>
          <p:cNvSpPr>
            <a:spLocks noGrp="1"/>
          </p:cNvSpPr>
          <p:nvPr>
            <p:ph type="title"/>
          </p:nvPr>
        </p:nvSpPr>
        <p:spPr>
          <a:xfrm>
            <a:off x="437766" y="341313"/>
            <a:ext cx="3686559" cy="1519855"/>
          </a:xfrm>
        </p:spPr>
        <p:txBody>
          <a:bodyPr/>
          <a:lstStyle/>
          <a:p>
            <a:br>
              <a:rPr lang="en-US" sz="2400" dirty="0"/>
            </a:br>
            <a:r>
              <a:rPr lang="en-US" sz="2400" dirty="0"/>
              <a:t>Cisco Intersight Workload Optimizer</a:t>
            </a:r>
          </a:p>
        </p:txBody>
      </p:sp>
      <p:graphicFrame>
        <p:nvGraphicFramePr>
          <p:cNvPr id="4" name="Table 3">
            <a:extLst>
              <a:ext uri="{FF2B5EF4-FFF2-40B4-BE49-F238E27FC236}">
                <a16:creationId xmlns:a16="http://schemas.microsoft.com/office/drawing/2014/main" id="{513CA8FE-1279-D04C-9A1A-B464369F0DB6}"/>
              </a:ext>
            </a:extLst>
          </p:cNvPr>
          <p:cNvGraphicFramePr>
            <a:graphicFrameLocks noGrp="1"/>
          </p:cNvGraphicFramePr>
          <p:nvPr>
            <p:extLst>
              <p:ext uri="{D42A27DB-BD31-4B8C-83A1-F6EECF244321}">
                <p14:modId xmlns:p14="http://schemas.microsoft.com/office/powerpoint/2010/main" val="3830834044"/>
              </p:ext>
            </p:extLst>
          </p:nvPr>
        </p:nvGraphicFramePr>
        <p:xfrm>
          <a:off x="4673600" y="1530350"/>
          <a:ext cx="4375150" cy="1674154"/>
        </p:xfrm>
        <a:graphic>
          <a:graphicData uri="http://schemas.openxmlformats.org/drawingml/2006/table">
            <a:tbl>
              <a:tblPr firstRow="1" bandRow="1">
                <a:tableStyleId>{5C22544A-7EE6-4342-B048-85BDC9FD1C3A}</a:tableStyleId>
              </a:tblPr>
              <a:tblGrid>
                <a:gridCol w="2187575">
                  <a:extLst>
                    <a:ext uri="{9D8B030D-6E8A-4147-A177-3AD203B41FA5}">
                      <a16:colId xmlns:a16="http://schemas.microsoft.com/office/drawing/2014/main" val="2110955209"/>
                    </a:ext>
                  </a:extLst>
                </a:gridCol>
                <a:gridCol w="2187575">
                  <a:extLst>
                    <a:ext uri="{9D8B030D-6E8A-4147-A177-3AD203B41FA5}">
                      <a16:colId xmlns:a16="http://schemas.microsoft.com/office/drawing/2014/main" val="813406421"/>
                    </a:ext>
                  </a:extLst>
                </a:gridCol>
              </a:tblGrid>
              <a:tr h="516202">
                <a:tc>
                  <a:txBody>
                    <a:bodyPr/>
                    <a:lstStyle/>
                    <a:p>
                      <a:pPr algn="ctr"/>
                      <a:r>
                        <a:rPr lang="en-US" b="1" dirty="0">
                          <a:solidFill>
                            <a:schemeClr val="bg1"/>
                          </a:solidFill>
                        </a:rPr>
                        <a:t>Cisco IWO Tier Name</a:t>
                      </a:r>
                    </a:p>
                  </a:txBody>
                  <a:tcPr/>
                </a:tc>
                <a:tc>
                  <a:txBody>
                    <a:bodyPr/>
                    <a:lstStyle/>
                    <a:p>
                      <a:pPr algn="ctr"/>
                      <a:r>
                        <a:rPr lang="en-US" b="1" dirty="0"/>
                        <a:t>Turbo Edition Name</a:t>
                      </a:r>
                    </a:p>
                  </a:txBody>
                  <a:tcPr/>
                </a:tc>
                <a:extLst>
                  <a:ext uri="{0D108BD9-81ED-4DB2-BD59-A6C34878D82A}">
                    <a16:rowId xmlns:a16="http://schemas.microsoft.com/office/drawing/2014/main" val="3635420151"/>
                  </a:ext>
                </a:extLst>
              </a:tr>
              <a:tr h="385984">
                <a:tc>
                  <a:txBody>
                    <a:bodyPr/>
                    <a:lstStyle/>
                    <a:p>
                      <a:pPr algn="ctr"/>
                      <a:r>
                        <a:rPr lang="en-US" dirty="0"/>
                        <a:t>Essentials</a:t>
                      </a:r>
                    </a:p>
                  </a:txBody>
                  <a:tcPr anchor="ctr"/>
                </a:tc>
                <a:tc>
                  <a:txBody>
                    <a:bodyPr/>
                    <a:lstStyle/>
                    <a:p>
                      <a:pPr marL="0" marR="0" indent="0" algn="ctr" defTabSz="685777" rtl="0" eaLnBrk="1" fontAlgn="auto" latinLnBrk="0" hangingPunct="1">
                        <a:lnSpc>
                          <a:spcPct val="100000"/>
                        </a:lnSpc>
                        <a:spcBef>
                          <a:spcPts val="0"/>
                        </a:spcBef>
                        <a:spcAft>
                          <a:spcPts val="0"/>
                        </a:spcAft>
                        <a:buClrTx/>
                        <a:buSzTx/>
                        <a:buFontTx/>
                        <a:buNone/>
                        <a:tabLst/>
                        <a:defRPr/>
                      </a:pPr>
                      <a:r>
                        <a:rPr lang="en-US" dirty="0"/>
                        <a:t>Advanced</a:t>
                      </a:r>
                    </a:p>
                  </a:txBody>
                  <a:tcPr anchor="ctr"/>
                </a:tc>
                <a:extLst>
                  <a:ext uri="{0D108BD9-81ED-4DB2-BD59-A6C34878D82A}">
                    <a16:rowId xmlns:a16="http://schemas.microsoft.com/office/drawing/2014/main" val="3922257550"/>
                  </a:ext>
                </a:extLst>
              </a:tr>
              <a:tr h="385984">
                <a:tc>
                  <a:txBody>
                    <a:bodyPr/>
                    <a:lstStyle/>
                    <a:p>
                      <a:pPr algn="ctr"/>
                      <a:r>
                        <a:rPr lang="en-US" dirty="0"/>
                        <a:t>Advantage</a:t>
                      </a:r>
                    </a:p>
                  </a:txBody>
                  <a:tcPr anchor="ctr"/>
                </a:tc>
                <a:tc>
                  <a:txBody>
                    <a:bodyPr/>
                    <a:lstStyle/>
                    <a:p>
                      <a:pPr algn="ctr"/>
                      <a:r>
                        <a:rPr lang="en-US" dirty="0"/>
                        <a:t>Premier</a:t>
                      </a:r>
                    </a:p>
                  </a:txBody>
                  <a:tcPr anchor="ctr"/>
                </a:tc>
                <a:extLst>
                  <a:ext uri="{0D108BD9-81ED-4DB2-BD59-A6C34878D82A}">
                    <a16:rowId xmlns:a16="http://schemas.microsoft.com/office/drawing/2014/main" val="2171241530"/>
                  </a:ext>
                </a:extLst>
              </a:tr>
              <a:tr h="385984">
                <a:tc>
                  <a:txBody>
                    <a:bodyPr/>
                    <a:lstStyle/>
                    <a:p>
                      <a:pPr algn="ctr"/>
                      <a:r>
                        <a:rPr lang="en-US" dirty="0"/>
                        <a:t>Premier</a:t>
                      </a:r>
                    </a:p>
                  </a:txBody>
                  <a:tcPr anchor="ctr"/>
                </a:tc>
                <a:tc>
                  <a:txBody>
                    <a:bodyPr/>
                    <a:lstStyle/>
                    <a:p>
                      <a:pPr algn="ctr"/>
                      <a:r>
                        <a:rPr lang="en-US" dirty="0"/>
                        <a:t>Platinum</a:t>
                      </a:r>
                    </a:p>
                  </a:txBody>
                  <a:tcPr anchor="ctr"/>
                </a:tc>
                <a:extLst>
                  <a:ext uri="{0D108BD9-81ED-4DB2-BD59-A6C34878D82A}">
                    <a16:rowId xmlns:a16="http://schemas.microsoft.com/office/drawing/2014/main" val="1492513202"/>
                  </a:ext>
                </a:extLst>
              </a:tr>
            </a:tbl>
          </a:graphicData>
        </a:graphic>
      </p:graphicFrame>
    </p:spTree>
    <p:extLst>
      <p:ext uri="{BB962C8B-B14F-4D97-AF65-F5344CB8AC3E}">
        <p14:creationId xmlns:p14="http://schemas.microsoft.com/office/powerpoint/2010/main" val="1863770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11842-99D3-48A7-8B64-7A7FE2987A18}"/>
              </a:ext>
            </a:extLst>
          </p:cNvPr>
          <p:cNvSpPr>
            <a:spLocks noGrp="1"/>
          </p:cNvSpPr>
          <p:nvPr>
            <p:ph type="title"/>
          </p:nvPr>
        </p:nvSpPr>
        <p:spPr>
          <a:xfrm>
            <a:off x="256595" y="150026"/>
            <a:ext cx="8345488" cy="644649"/>
          </a:xfrm>
        </p:spPr>
        <p:txBody>
          <a:bodyPr/>
          <a:lstStyle/>
          <a:p>
            <a:r>
              <a:rPr lang="en-US" dirty="0"/>
              <a:t>Cisco Intersight Workload Optimizer</a:t>
            </a:r>
            <a:br>
              <a:rPr lang="en-US" dirty="0"/>
            </a:br>
            <a:r>
              <a:rPr lang="en-US" sz="2400" dirty="0"/>
              <a:t>Features – </a:t>
            </a:r>
            <a:r>
              <a:rPr lang="en-US" sz="2000" dirty="0">
                <a:solidFill>
                  <a:schemeClr val="accent6"/>
                </a:solidFill>
              </a:rPr>
              <a:t>All TIERS have AUTOMATION….</a:t>
            </a:r>
          </a:p>
        </p:txBody>
      </p:sp>
      <p:graphicFrame>
        <p:nvGraphicFramePr>
          <p:cNvPr id="3" name="Content Placeholder 3">
            <a:extLst>
              <a:ext uri="{FF2B5EF4-FFF2-40B4-BE49-F238E27FC236}">
                <a16:creationId xmlns:a16="http://schemas.microsoft.com/office/drawing/2014/main" id="{1C1341B5-8388-4F45-8A4E-991058FB47AD}"/>
              </a:ext>
            </a:extLst>
          </p:cNvPr>
          <p:cNvGraphicFramePr>
            <a:graphicFrameLocks/>
          </p:cNvGraphicFramePr>
          <p:nvPr>
            <p:extLst>
              <p:ext uri="{D42A27DB-BD31-4B8C-83A1-F6EECF244321}">
                <p14:modId xmlns:p14="http://schemas.microsoft.com/office/powerpoint/2010/main" val="1929953186"/>
              </p:ext>
            </p:extLst>
          </p:nvPr>
        </p:nvGraphicFramePr>
        <p:xfrm>
          <a:off x="318977" y="858740"/>
          <a:ext cx="8220724" cy="3710653"/>
        </p:xfrm>
        <a:graphic>
          <a:graphicData uri="http://schemas.openxmlformats.org/drawingml/2006/table">
            <a:tbl>
              <a:tblPr firstRow="1" bandRow="1">
                <a:tableStyleId>{5C22544A-7EE6-4342-B048-85BDC9FD1C3A}</a:tableStyleId>
              </a:tblPr>
              <a:tblGrid>
                <a:gridCol w="3799799">
                  <a:extLst>
                    <a:ext uri="{9D8B030D-6E8A-4147-A177-3AD203B41FA5}">
                      <a16:colId xmlns:a16="http://schemas.microsoft.com/office/drawing/2014/main" val="4011836157"/>
                    </a:ext>
                  </a:extLst>
                </a:gridCol>
                <a:gridCol w="1518699">
                  <a:extLst>
                    <a:ext uri="{9D8B030D-6E8A-4147-A177-3AD203B41FA5}">
                      <a16:colId xmlns:a16="http://schemas.microsoft.com/office/drawing/2014/main" val="1265186525"/>
                    </a:ext>
                  </a:extLst>
                </a:gridCol>
                <a:gridCol w="1391478">
                  <a:extLst>
                    <a:ext uri="{9D8B030D-6E8A-4147-A177-3AD203B41FA5}">
                      <a16:colId xmlns:a16="http://schemas.microsoft.com/office/drawing/2014/main" val="295159275"/>
                    </a:ext>
                  </a:extLst>
                </a:gridCol>
                <a:gridCol w="1510748">
                  <a:extLst>
                    <a:ext uri="{9D8B030D-6E8A-4147-A177-3AD203B41FA5}">
                      <a16:colId xmlns:a16="http://schemas.microsoft.com/office/drawing/2014/main" val="2546077102"/>
                    </a:ext>
                  </a:extLst>
                </a:gridCol>
              </a:tblGrid>
              <a:tr h="269491">
                <a:tc>
                  <a:txBody>
                    <a:bodyPr/>
                    <a:lstStyle/>
                    <a:p>
                      <a:r>
                        <a:rPr lang="en-US" sz="1200" b="0" i="0" dirty="0">
                          <a:latin typeface="CiscoSansTT ExtraLight" panose="020B0303020201020303" pitchFamily="34" charset="0"/>
                          <a:cs typeface="CiscoSansTT ExtraLight" panose="020B0303020201020303" pitchFamily="34" charset="0"/>
                        </a:rPr>
                        <a:t>Feature</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Essentials</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Advantage</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Premier </a:t>
                      </a:r>
                    </a:p>
                  </a:txBody>
                  <a:tcPr/>
                </a:tc>
                <a:extLst>
                  <a:ext uri="{0D108BD9-81ED-4DB2-BD59-A6C34878D82A}">
                    <a16:rowId xmlns:a16="http://schemas.microsoft.com/office/drawing/2014/main" val="99978077"/>
                  </a:ext>
                </a:extLst>
              </a:tr>
              <a:tr h="274321">
                <a:tc>
                  <a:txBody>
                    <a:bodyPr/>
                    <a:lstStyle/>
                    <a:p>
                      <a:r>
                        <a:rPr lang="en-US" sz="1000" b="0" i="0" dirty="0">
                          <a:latin typeface="CiscoSansTT ExtraLight" panose="020B0303020201020303" pitchFamily="34" charset="0"/>
                          <a:cs typeface="CiscoSansTT ExtraLight" panose="020B0303020201020303" pitchFamily="34" charset="0"/>
                        </a:rPr>
                        <a:t>Workloads Limit (VMs or Public Cloud Instances )</a:t>
                      </a:r>
                    </a:p>
                  </a:txBody>
                  <a:tcPr anchor="ctr"/>
                </a:tc>
                <a:tc>
                  <a:txBody>
                    <a:bodyPr/>
                    <a:lstStyle/>
                    <a:p>
                      <a:pPr algn="ctr"/>
                      <a:r>
                        <a:rPr lang="en-US" sz="1000" b="0" i="0" dirty="0">
                          <a:latin typeface="CiscoSansTT ExtraLight" panose="020B0303020201020303" pitchFamily="34" charset="0"/>
                          <a:cs typeface="CiscoSansTT ExtraLight" panose="020B0303020201020303" pitchFamily="34" charset="0"/>
                        </a:rPr>
                        <a:t>Unlimited</a:t>
                      </a:r>
                    </a:p>
                  </a:txBody>
                  <a:tcPr anchor="ctr"/>
                </a:tc>
                <a:tc>
                  <a:txBody>
                    <a:bodyPr/>
                    <a:lstStyle/>
                    <a:p>
                      <a:pPr algn="ctr"/>
                      <a:r>
                        <a:rPr lang="en-US" sz="1000" b="0" i="0" dirty="0">
                          <a:latin typeface="CiscoSansTT ExtraLight" panose="020B0303020201020303" pitchFamily="34" charset="0"/>
                          <a:cs typeface="CiscoSansTT ExtraLight" panose="020B0303020201020303" pitchFamily="34" charset="0"/>
                        </a:rPr>
                        <a:t>Unlimited</a:t>
                      </a:r>
                    </a:p>
                  </a:txBody>
                  <a:tcPr anchor="ctr"/>
                </a:tc>
                <a:tc>
                  <a:txBody>
                    <a:bodyPr/>
                    <a:lstStyle/>
                    <a:p>
                      <a:pPr algn="ctr"/>
                      <a:r>
                        <a:rPr lang="en-US" sz="1000" b="0" i="0" dirty="0">
                          <a:latin typeface="CiscoSansTT ExtraLight" panose="020B0303020201020303" pitchFamily="34" charset="0"/>
                          <a:cs typeface="CiscoSansTT ExtraLight" panose="020B0303020201020303" pitchFamily="34" charset="0"/>
                        </a:rPr>
                        <a:t>Unlimited</a:t>
                      </a:r>
                    </a:p>
                  </a:txBody>
                  <a:tcPr anchor="ctr"/>
                </a:tc>
                <a:extLst>
                  <a:ext uri="{0D108BD9-81ED-4DB2-BD59-A6C34878D82A}">
                    <a16:rowId xmlns:a16="http://schemas.microsoft.com/office/drawing/2014/main" val="1916379660"/>
                  </a:ext>
                </a:extLst>
              </a:tr>
              <a:tr h="262842">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000" b="0" dirty="0">
                          <a:ln>
                            <a:noFill/>
                          </a:ln>
                          <a:solidFill>
                            <a:schemeClr val="tx1"/>
                          </a:solidFill>
                        </a:rPr>
                        <a:t>Public Cloud / Instances</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2677821925"/>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On Premises / Hypervisors (Cisco UCS &amp; Non UCS Compute)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203614059"/>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Hyperconverged (Cisco HX and Non HX)</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663375241"/>
                  </a:ext>
                </a:extLst>
              </a:tr>
              <a:tr h="262842">
                <a:tc>
                  <a:txBody>
                    <a:bodyPr/>
                    <a:lstStyle/>
                    <a:p>
                      <a:r>
                        <a:rPr lang="en-US" sz="1000" b="0" i="0" dirty="0">
                          <a:latin typeface="CiscoSansTT ExtraLight" panose="020B0303020201020303" pitchFamily="34" charset="0"/>
                          <a:cs typeface="CiscoSansTT ExtraLight" panose="020B0303020201020303" pitchFamily="34" charset="0"/>
                        </a:rPr>
                        <a:t>Storage, Network Aware, VDI</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3976080259"/>
                  </a:ext>
                </a:extLst>
              </a:tr>
              <a:tr h="262842">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000" b="0" dirty="0">
                          <a:ln>
                            <a:noFill/>
                          </a:ln>
                          <a:solidFill>
                            <a:schemeClr val="tx1"/>
                          </a:solidFill>
                        </a:rPr>
                        <a:t>Application Performance Monitoring (APM) Integration (</a:t>
                      </a:r>
                      <a:r>
                        <a:rPr lang="en-US" sz="1000" b="1" dirty="0">
                          <a:ln>
                            <a:noFill/>
                          </a:ln>
                          <a:solidFill>
                            <a:schemeClr val="tx1"/>
                          </a:solidFill>
                        </a:rPr>
                        <a:t>AppDynamics only</a:t>
                      </a:r>
                      <a:r>
                        <a:rPr lang="en-US" sz="1000" b="0" dirty="0">
                          <a:ln>
                            <a:noFill/>
                          </a:ln>
                          <a:solidFill>
                            <a:schemeClr val="tx1"/>
                          </a:solidFill>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2206169891"/>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Container Pod Horizontal &amp; Vertical Scaling, Rightsizing, Redistribution</a:t>
                      </a:r>
                    </a:p>
                  </a:txBody>
                  <a:tcPr anchor="ctr"/>
                </a:tc>
                <a:tc>
                  <a:txBody>
                    <a:bodyPr/>
                    <a:lstStyle/>
                    <a:p>
                      <a:pPr algn="ctr"/>
                      <a:endParaRPr 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505712266"/>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Database Servers (Oracle, MSFT SQL, MySQL, …) and Databases Services (Azure SQL, AWS RDS, …) </a:t>
                      </a:r>
                      <a:r>
                        <a:rPr lang="en-US" sz="1000" b="0" dirty="0">
                          <a:ln>
                            <a:noFill/>
                          </a:ln>
                          <a:solidFill>
                            <a:srgbClr val="FF0000"/>
                          </a:solidFill>
                        </a:rPr>
                        <a:t>*</a:t>
                      </a:r>
                    </a:p>
                  </a:txBody>
                  <a:tcPr anchor="ctr"/>
                </a:tc>
                <a:tc>
                  <a:txBody>
                    <a:bodyPr/>
                    <a:lstStyle/>
                    <a:p>
                      <a:pPr algn="ctr"/>
                      <a:r>
                        <a:rPr lang="en-US" sz="1000" dirty="0"/>
                        <a:t> </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179137522"/>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Application Server/JVM (Tomcat, Websphere, …)</a:t>
                      </a:r>
                    </a:p>
                  </a:txBody>
                  <a:tcPr anchor="ctr"/>
                </a:tc>
                <a:tc>
                  <a:txBody>
                    <a:bodyPr/>
                    <a:lstStyle/>
                    <a:p>
                      <a:pPr algn="ctr"/>
                      <a:endParaRPr 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324342338"/>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Workflow Integration (ServiceNow, … )</a:t>
                      </a:r>
                      <a:r>
                        <a:rPr lang="en-US" sz="1000" b="0" dirty="0">
                          <a:ln>
                            <a:noFill/>
                          </a:ln>
                          <a:solidFill>
                            <a:srgbClr val="FF0000"/>
                          </a:solidFill>
                        </a:rPr>
                        <a:t>*</a:t>
                      </a:r>
                    </a:p>
                  </a:txBody>
                  <a:tcPr anchor="ctr"/>
                </a:tc>
                <a:tc>
                  <a:txBody>
                    <a:bodyPr/>
                    <a:lstStyle/>
                    <a:p>
                      <a:pPr algn="ctr"/>
                      <a:endParaRPr 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714757218"/>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Native Orchestration, Infra as Code Integration (Ansible,Terraform, CloudFormation, … )</a:t>
                      </a:r>
                      <a:r>
                        <a:rPr lang="en-US" sz="1000" b="1" dirty="0">
                          <a:ln>
                            <a:noFill/>
                          </a:ln>
                          <a:solidFill>
                            <a:schemeClr val="accent6"/>
                          </a:solidFill>
                        </a:rPr>
                        <a:t> </a:t>
                      </a:r>
                      <a:r>
                        <a:rPr lang="en-US" sz="1000" b="1" dirty="0">
                          <a:ln>
                            <a:noFill/>
                          </a:ln>
                          <a:solidFill>
                            <a:schemeClr val="tx1"/>
                          </a:solidFill>
                        </a:rPr>
                        <a:t>(late Q4, Q1 FY22)</a:t>
                      </a:r>
                      <a:endParaRPr lang="en-US" sz="1000" b="1" dirty="0">
                        <a:ln>
                          <a:noFill/>
                        </a:ln>
                        <a:solidFill>
                          <a:schemeClr val="accent6"/>
                        </a:solidFill>
                      </a:endParaRPr>
                    </a:p>
                  </a:txBody>
                  <a:tcPr anchor="ctr"/>
                </a:tc>
                <a:tc>
                  <a:txBody>
                    <a:bodyPr/>
                    <a:lstStyle/>
                    <a:p>
                      <a:pPr algn="ctr"/>
                      <a:endParaRPr 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114498909"/>
                  </a:ext>
                </a:extLst>
              </a:tr>
            </a:tbl>
          </a:graphicData>
        </a:graphic>
      </p:graphicFrame>
      <p:sp>
        <p:nvSpPr>
          <p:cNvPr id="4" name="TextBox 3">
            <a:extLst>
              <a:ext uri="{FF2B5EF4-FFF2-40B4-BE49-F238E27FC236}">
                <a16:creationId xmlns:a16="http://schemas.microsoft.com/office/drawing/2014/main" id="{FB024CBC-E6D4-DA47-9D6D-7202A1159B4B}"/>
              </a:ext>
            </a:extLst>
          </p:cNvPr>
          <p:cNvSpPr txBox="1"/>
          <p:nvPr/>
        </p:nvSpPr>
        <p:spPr>
          <a:xfrm>
            <a:off x="3038016" y="4629927"/>
            <a:ext cx="5694188" cy="307777"/>
          </a:xfrm>
          <a:prstGeom prst="rect">
            <a:avLst/>
          </a:prstGeom>
          <a:noFill/>
        </p:spPr>
        <p:txBody>
          <a:bodyPr wrap="none" rtlCol="0">
            <a:spAutoFit/>
          </a:bodyPr>
          <a:lstStyle/>
          <a:p>
            <a:r>
              <a:rPr lang="en-US" sz="1400" i="1" dirty="0">
                <a:solidFill>
                  <a:schemeClr val="accent6"/>
                </a:solidFill>
                <a:latin typeface="+mn-lt"/>
              </a:rPr>
              <a:t>* Coming soon – Refer to </a:t>
            </a:r>
            <a:r>
              <a:rPr lang="en-US" sz="1400" i="1" dirty="0">
                <a:solidFill>
                  <a:schemeClr val="accent6"/>
                </a:solidFill>
                <a:latin typeface="+mn-lt"/>
                <a:hlinkClick r:id="rId3"/>
              </a:rPr>
              <a:t>Target Config Guide</a:t>
            </a:r>
            <a:r>
              <a:rPr lang="en-US" sz="1400" i="1" dirty="0">
                <a:solidFill>
                  <a:schemeClr val="accent6"/>
                </a:solidFill>
                <a:latin typeface="+mn-lt"/>
              </a:rPr>
              <a:t> for supported targets</a:t>
            </a:r>
          </a:p>
        </p:txBody>
      </p:sp>
    </p:spTree>
    <p:extLst>
      <p:ext uri="{BB962C8B-B14F-4D97-AF65-F5344CB8AC3E}">
        <p14:creationId xmlns:p14="http://schemas.microsoft.com/office/powerpoint/2010/main" val="3307506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11842-99D3-48A7-8B64-7A7FE2987A18}"/>
              </a:ext>
            </a:extLst>
          </p:cNvPr>
          <p:cNvSpPr>
            <a:spLocks noGrp="1"/>
          </p:cNvSpPr>
          <p:nvPr>
            <p:ph type="title"/>
          </p:nvPr>
        </p:nvSpPr>
        <p:spPr>
          <a:xfrm>
            <a:off x="256595" y="150026"/>
            <a:ext cx="8345488" cy="644649"/>
          </a:xfrm>
        </p:spPr>
        <p:txBody>
          <a:bodyPr/>
          <a:lstStyle/>
          <a:p>
            <a:r>
              <a:rPr lang="en-US" dirty="0"/>
              <a:t>Cisco Intersight Workload Optimizer</a:t>
            </a:r>
            <a:br>
              <a:rPr lang="en-US" dirty="0"/>
            </a:br>
            <a:r>
              <a:rPr lang="en-US" sz="2400" dirty="0"/>
              <a:t>Features – </a:t>
            </a:r>
            <a:r>
              <a:rPr lang="en-US" sz="2000" dirty="0">
                <a:solidFill>
                  <a:schemeClr val="accent6"/>
                </a:solidFill>
              </a:rPr>
              <a:t>All TIERS have AUTOMATION….</a:t>
            </a:r>
          </a:p>
        </p:txBody>
      </p:sp>
      <p:graphicFrame>
        <p:nvGraphicFramePr>
          <p:cNvPr id="3" name="Content Placeholder 3">
            <a:extLst>
              <a:ext uri="{FF2B5EF4-FFF2-40B4-BE49-F238E27FC236}">
                <a16:creationId xmlns:a16="http://schemas.microsoft.com/office/drawing/2014/main" id="{1C1341B5-8388-4F45-8A4E-991058FB47AD}"/>
              </a:ext>
            </a:extLst>
          </p:cNvPr>
          <p:cNvGraphicFramePr>
            <a:graphicFrameLocks/>
          </p:cNvGraphicFramePr>
          <p:nvPr>
            <p:extLst>
              <p:ext uri="{D42A27DB-BD31-4B8C-83A1-F6EECF244321}">
                <p14:modId xmlns:p14="http://schemas.microsoft.com/office/powerpoint/2010/main" val="4216414511"/>
              </p:ext>
            </p:extLst>
          </p:nvPr>
        </p:nvGraphicFramePr>
        <p:xfrm>
          <a:off x="318977" y="999989"/>
          <a:ext cx="8220724" cy="1725882"/>
        </p:xfrm>
        <a:graphic>
          <a:graphicData uri="http://schemas.openxmlformats.org/drawingml/2006/table">
            <a:tbl>
              <a:tblPr firstRow="1" bandRow="1">
                <a:tableStyleId>{5C22544A-7EE6-4342-B048-85BDC9FD1C3A}</a:tableStyleId>
              </a:tblPr>
              <a:tblGrid>
                <a:gridCol w="3799799">
                  <a:extLst>
                    <a:ext uri="{9D8B030D-6E8A-4147-A177-3AD203B41FA5}">
                      <a16:colId xmlns:a16="http://schemas.microsoft.com/office/drawing/2014/main" val="4011836157"/>
                    </a:ext>
                  </a:extLst>
                </a:gridCol>
                <a:gridCol w="1518699">
                  <a:extLst>
                    <a:ext uri="{9D8B030D-6E8A-4147-A177-3AD203B41FA5}">
                      <a16:colId xmlns:a16="http://schemas.microsoft.com/office/drawing/2014/main" val="1265186525"/>
                    </a:ext>
                  </a:extLst>
                </a:gridCol>
                <a:gridCol w="1391478">
                  <a:extLst>
                    <a:ext uri="{9D8B030D-6E8A-4147-A177-3AD203B41FA5}">
                      <a16:colId xmlns:a16="http://schemas.microsoft.com/office/drawing/2014/main" val="295159275"/>
                    </a:ext>
                  </a:extLst>
                </a:gridCol>
                <a:gridCol w="1510748">
                  <a:extLst>
                    <a:ext uri="{9D8B030D-6E8A-4147-A177-3AD203B41FA5}">
                      <a16:colId xmlns:a16="http://schemas.microsoft.com/office/drawing/2014/main" val="2546077102"/>
                    </a:ext>
                  </a:extLst>
                </a:gridCol>
              </a:tblGrid>
              <a:tr h="269491">
                <a:tc>
                  <a:txBody>
                    <a:bodyPr/>
                    <a:lstStyle/>
                    <a:p>
                      <a:r>
                        <a:rPr lang="en-US" sz="1200" b="0" i="0" dirty="0">
                          <a:latin typeface="CiscoSansTT ExtraLight" panose="020B0303020201020303" pitchFamily="34" charset="0"/>
                          <a:cs typeface="CiscoSansTT ExtraLight" panose="020B0303020201020303" pitchFamily="34" charset="0"/>
                        </a:rPr>
                        <a:t>Feature</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Essentials</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Advantage</a:t>
                      </a:r>
                    </a:p>
                  </a:txBody>
                  <a:tcPr/>
                </a:tc>
                <a:tc>
                  <a:txBody>
                    <a:bodyPr/>
                    <a:lstStyle/>
                    <a:p>
                      <a:pPr algn="ctr"/>
                      <a:r>
                        <a:rPr lang="en-US" sz="1200" b="0" i="0" dirty="0">
                          <a:latin typeface="CiscoSansTT ExtraLight" panose="020B0303020201020303" pitchFamily="34" charset="0"/>
                          <a:cs typeface="CiscoSansTT ExtraLight" panose="020B0303020201020303" pitchFamily="34" charset="0"/>
                        </a:rPr>
                        <a:t>Premier </a:t>
                      </a:r>
                    </a:p>
                  </a:txBody>
                  <a:tcPr/>
                </a:tc>
                <a:extLst>
                  <a:ext uri="{0D108BD9-81ED-4DB2-BD59-A6C34878D82A}">
                    <a16:rowId xmlns:a16="http://schemas.microsoft.com/office/drawing/2014/main" val="99978077"/>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Application Performance Monitoring (APM) Integration (Dynatrace, New Relic, AppInsights, Datadog..) </a:t>
                      </a:r>
                      <a:r>
                        <a:rPr lang="en-US" sz="1000" b="0" dirty="0">
                          <a:ln>
                            <a:noFill/>
                          </a:ln>
                          <a:solidFill>
                            <a:srgbClr val="FF0000"/>
                          </a:solidFill>
                        </a:rPr>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203614059"/>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Application Performance Extensibility (APEX) Ingest, Correlate, Visualize Custom Metrics, Events, Logs, and Traces (New)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1663375241"/>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dirty="0">
                          <a:ln>
                            <a:noFill/>
                          </a:ln>
                          <a:solidFill>
                            <a:schemeClr val="tx1"/>
                          </a:solidFill>
                        </a:rPr>
                        <a:t>360-degree perspective for all Staff: Business, App/Dev, SRE, CloudOps and IT (New)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Wingdings 2" pitchFamily="2" charset="2"/>
                          <a:ea typeface="+mn-ea"/>
                          <a:cs typeface="+mn-cs"/>
                        </a:rPr>
                        <a:t>P </a:t>
                      </a:r>
                      <a:r>
                        <a:rPr kumimoji="0" lang="en-US" sz="1000" b="0" i="0" u="none" strike="noStrike" kern="1200" cap="none" spc="0" normalizeH="0" baseline="0" noProof="0" dirty="0">
                          <a:ln>
                            <a:noFill/>
                          </a:ln>
                          <a:solidFill>
                            <a:schemeClr val="tx1"/>
                          </a:solidFill>
                          <a:effectLst/>
                          <a:uLnTx/>
                          <a:uFillTx/>
                          <a:latin typeface="CiscoSans Thin" panose="020B0203020201020303" pitchFamily="34" charset="0"/>
                          <a:ea typeface="+mn-ea"/>
                          <a:cs typeface="+mn-cs"/>
                        </a:rPr>
                        <a:t>(with AppD)</a:t>
                      </a:r>
                      <a:endParaRPr kumimoji="0" lang="en-US" sz="1000" b="0" i="0" u="none" strike="noStrike" kern="1200" cap="none" spc="0" normalizeH="0" baseline="0" noProof="0" dirty="0">
                        <a:ln>
                          <a:noFill/>
                        </a:ln>
                        <a:solidFill>
                          <a:schemeClr val="tx1"/>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3976080259"/>
                  </a:ext>
                </a:extLst>
              </a:tr>
              <a:tr h="262842">
                <a:tc>
                  <a:txBody>
                    <a:bodyPr/>
                    <a:lstStyle/>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1000" b="0" baseline="0" dirty="0">
                          <a:ln>
                            <a:noFill/>
                          </a:ln>
                          <a:solidFill>
                            <a:schemeClr val="tx1"/>
                          </a:solidFill>
                        </a:rPr>
                        <a:t>AI-Driven Application Resourcing  (New)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Wingdings 2" pitchFamily="2" charset="2"/>
                          <a:ea typeface="+mn-ea"/>
                          <a:cs typeface="+mn-cs"/>
                        </a:rPr>
                        <a:t>P </a:t>
                      </a:r>
                      <a:r>
                        <a:rPr kumimoji="0" lang="en-US" sz="1000" b="0" i="0" u="none" strike="noStrike" kern="1200" cap="none" spc="0" normalizeH="0" baseline="0" noProof="0" dirty="0">
                          <a:ln>
                            <a:noFill/>
                          </a:ln>
                          <a:solidFill>
                            <a:schemeClr val="tx1"/>
                          </a:solidFill>
                          <a:effectLst/>
                          <a:uLnTx/>
                          <a:uFillTx/>
                          <a:latin typeface="CiscoSans Thin" panose="020B0203020201020303" pitchFamily="34" charset="0"/>
                          <a:ea typeface="+mn-ea"/>
                          <a:cs typeface="+mn-cs"/>
                        </a:rPr>
                        <a:t>(with AppD)</a:t>
                      </a:r>
                      <a:endParaRPr kumimoji="0" lang="en-US" sz="1000" b="0" i="0" u="none" strike="noStrike" kern="1200" cap="none" spc="0" normalizeH="0" baseline="0" noProof="0" dirty="0">
                        <a:ln>
                          <a:noFill/>
                        </a:ln>
                        <a:solidFill>
                          <a:schemeClr val="tx1"/>
                        </a:solidFill>
                        <a:effectLst/>
                        <a:uLnTx/>
                        <a:uFillTx/>
                        <a:latin typeface="Wingdings 2" pitchFamily="2" charset="2"/>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Wingdings 2" pitchFamily="2" charset="2"/>
                          <a:ea typeface="+mn-ea"/>
                          <a:cs typeface="+mn-cs"/>
                        </a:rPr>
                        <a:t>P</a:t>
                      </a:r>
                    </a:p>
                  </a:txBody>
                  <a:tcPr anchor="ctr"/>
                </a:tc>
                <a:extLst>
                  <a:ext uri="{0D108BD9-81ED-4DB2-BD59-A6C34878D82A}">
                    <a16:rowId xmlns:a16="http://schemas.microsoft.com/office/drawing/2014/main" val="2206169891"/>
                  </a:ext>
                </a:extLst>
              </a:tr>
            </a:tbl>
          </a:graphicData>
        </a:graphic>
      </p:graphicFrame>
      <p:sp>
        <p:nvSpPr>
          <p:cNvPr id="4" name="TextBox 3">
            <a:extLst>
              <a:ext uri="{FF2B5EF4-FFF2-40B4-BE49-F238E27FC236}">
                <a16:creationId xmlns:a16="http://schemas.microsoft.com/office/drawing/2014/main" id="{E5915FA2-F42E-B747-B2A1-ED3AFC319C61}"/>
              </a:ext>
            </a:extLst>
          </p:cNvPr>
          <p:cNvSpPr txBox="1"/>
          <p:nvPr/>
        </p:nvSpPr>
        <p:spPr>
          <a:xfrm>
            <a:off x="2880645" y="4412697"/>
            <a:ext cx="5721438" cy="307777"/>
          </a:xfrm>
          <a:prstGeom prst="rect">
            <a:avLst/>
          </a:prstGeom>
          <a:noFill/>
        </p:spPr>
        <p:txBody>
          <a:bodyPr wrap="none" rtlCol="0">
            <a:spAutoFit/>
          </a:bodyPr>
          <a:lstStyle/>
          <a:p>
            <a:r>
              <a:rPr lang="en-US" sz="1400" i="1" dirty="0">
                <a:solidFill>
                  <a:schemeClr val="accent6"/>
                </a:solidFill>
                <a:latin typeface="+mn-lt"/>
              </a:rPr>
              <a:t>* Coming Soon – Refer to </a:t>
            </a:r>
            <a:r>
              <a:rPr lang="en-US" sz="1400" i="1" dirty="0">
                <a:solidFill>
                  <a:schemeClr val="accent6"/>
                </a:solidFill>
                <a:latin typeface="+mn-lt"/>
                <a:hlinkClick r:id="rId2"/>
              </a:rPr>
              <a:t>Target Config Guide</a:t>
            </a:r>
            <a:r>
              <a:rPr lang="en-US" sz="1400" i="1" dirty="0">
                <a:solidFill>
                  <a:schemeClr val="accent6"/>
                </a:solidFill>
                <a:latin typeface="+mn-lt"/>
              </a:rPr>
              <a:t> for supported targets</a:t>
            </a:r>
          </a:p>
        </p:txBody>
      </p:sp>
    </p:spTree>
    <p:extLst>
      <p:ext uri="{BB962C8B-B14F-4D97-AF65-F5344CB8AC3E}">
        <p14:creationId xmlns:p14="http://schemas.microsoft.com/office/powerpoint/2010/main" val="1971502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60172" y="900180"/>
            <a:ext cx="8143139" cy="3910420"/>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dirty="0">
                <a:solidFill>
                  <a:srgbClr val="0066CC"/>
                </a:solidFill>
              </a:rPr>
              <a:t>Which tier is right for your customer?</a:t>
            </a:r>
          </a:p>
          <a:p>
            <a:pPr marL="0" lvl="0" indent="0" defTabSz="914400" fontAlgn="auto">
              <a:lnSpc>
                <a:spcPct val="100000"/>
              </a:lnSpc>
              <a:spcBef>
                <a:spcPts val="0"/>
              </a:spcBef>
              <a:spcAft>
                <a:spcPts val="0"/>
              </a:spcAft>
              <a:buClrTx/>
              <a:buSzTx/>
              <a:buNone/>
              <a:defRPr/>
            </a:pPr>
            <a:r>
              <a:rPr lang="en-US" sz="1000" dirty="0"/>
              <a:t>Every tier of IWO supports the same core functionality and cover the same environments.  Core functionality includes the ability to discover and represent performance profiles and recommended actions. Automated Placement and Scaling actions are available in all tiers.  All tiers allow for the use of compliance policies that may be user-defined to align with business objectives.  All editions support managing workloads running in local virtualized environments and in both Amazon and Microsoft public clouds as well as Kubernetes container environments.</a:t>
            </a:r>
          </a:p>
          <a:p>
            <a:pPr marL="342900" indent="-342900" defTabSz="914400" fontAlgn="auto">
              <a:lnSpc>
                <a:spcPct val="100000"/>
              </a:lnSpc>
              <a:spcBef>
                <a:spcPts val="0"/>
              </a:spcBef>
              <a:spcAft>
                <a:spcPts val="0"/>
              </a:spcAft>
              <a:buClrTx/>
              <a:buSzTx/>
            </a:pPr>
            <a:r>
              <a:rPr lang="en-US" sz="1400" b="1" dirty="0"/>
              <a:t>Essentials</a:t>
            </a:r>
            <a:r>
              <a:rPr lang="en-US" sz="1400" dirty="0"/>
              <a:t> </a:t>
            </a:r>
            <a:r>
              <a:rPr lang="en-US" sz="1000" dirty="0"/>
              <a:t>- Customers who are focused on hybrid cloud infrastructure optimization and automation will find that the Essentials tier of IWO will be perfect for them. Essentials supports both on premises and public cloud optimization, is hypervisor agnostic, supports converged and hyperconverged stacks and storage and network systems integrations and actions. </a:t>
            </a:r>
          </a:p>
          <a:p>
            <a:pPr marL="342900" indent="-342900" defTabSz="914400" fontAlgn="auto">
              <a:lnSpc>
                <a:spcPct val="100000"/>
              </a:lnSpc>
              <a:spcBef>
                <a:spcPts val="0"/>
              </a:spcBef>
              <a:spcAft>
                <a:spcPts val="0"/>
              </a:spcAft>
              <a:buClrTx/>
              <a:buSzTx/>
            </a:pPr>
            <a:endParaRPr lang="en-US" sz="1400" b="1" dirty="0"/>
          </a:p>
          <a:p>
            <a:pPr marL="342900" indent="-342900" defTabSz="914400" fontAlgn="auto">
              <a:lnSpc>
                <a:spcPct val="100000"/>
              </a:lnSpc>
              <a:spcBef>
                <a:spcPts val="0"/>
              </a:spcBef>
              <a:spcAft>
                <a:spcPts val="0"/>
              </a:spcAft>
              <a:buClrTx/>
              <a:buSzTx/>
            </a:pPr>
            <a:r>
              <a:rPr lang="en-US" sz="1400" b="1" dirty="0"/>
              <a:t>Advantage</a:t>
            </a:r>
            <a:r>
              <a:rPr lang="en-US" sz="1400" dirty="0"/>
              <a:t> </a:t>
            </a:r>
            <a:r>
              <a:rPr lang="en-US" sz="1000" dirty="0"/>
              <a:t>– This tier adds container scaling, rightsizing and redistribution, database server and services support application server support, workflow integration and Cisco AppDynamics APM integration. Finally, you will see native orchestration, infrastructure as Code Integration (Ansible, Terraform, CloudFormation, … ) coming soon!</a:t>
            </a:r>
            <a:br>
              <a:rPr lang="en-US" sz="1000" dirty="0"/>
            </a:br>
            <a:endParaRPr lang="en-US" sz="1000" dirty="0"/>
          </a:p>
          <a:p>
            <a:pPr marL="342900" indent="-342900" defTabSz="914400" fontAlgn="auto">
              <a:lnSpc>
                <a:spcPct val="100000"/>
              </a:lnSpc>
              <a:spcBef>
                <a:spcPts val="0"/>
              </a:spcBef>
              <a:spcAft>
                <a:spcPts val="0"/>
              </a:spcAft>
              <a:buClrTx/>
              <a:buSzTx/>
            </a:pPr>
            <a:r>
              <a:rPr lang="en-US" sz="1400" b="1" dirty="0"/>
              <a:t>Premier</a:t>
            </a:r>
            <a:r>
              <a:rPr lang="en-US" sz="1400" dirty="0"/>
              <a:t> </a:t>
            </a:r>
            <a:r>
              <a:rPr lang="en-US" sz="1000" dirty="0"/>
              <a:t>– IWO Premier is for customers that want application resource management and integration with APM (other than AppD which is in IWO Advantage) and open source APM solutions to provide application performance extensibility, correlation and visualization. Customers will also get 360-degree perspective for all staff and AI-Driven Application Resourcing. Packaged APM product supported include Dynatrace, New Relic, App Insights and Datadog. (Reminder that AppD integration is provided in IWO Advantage)</a:t>
            </a:r>
          </a:p>
        </p:txBody>
      </p:sp>
      <p:sp>
        <p:nvSpPr>
          <p:cNvPr id="3" name="Title 2"/>
          <p:cNvSpPr>
            <a:spLocks noGrp="1"/>
          </p:cNvSpPr>
          <p:nvPr>
            <p:ph type="title"/>
          </p:nvPr>
        </p:nvSpPr>
        <p:spPr>
          <a:xfrm>
            <a:off x="399256" y="255808"/>
            <a:ext cx="8345488" cy="731837"/>
          </a:xfrm>
        </p:spPr>
        <p:txBody>
          <a:bodyPr/>
          <a:lstStyle/>
          <a:p>
            <a:r>
              <a:rPr lang="en-US" dirty="0">
                <a:solidFill>
                  <a:schemeClr val="accent6"/>
                </a:solidFill>
              </a:rPr>
              <a:t>Cisco Intersight Workload Optimizer</a:t>
            </a:r>
          </a:p>
        </p:txBody>
      </p:sp>
    </p:spTree>
    <p:extLst>
      <p:ext uri="{BB962C8B-B14F-4D97-AF65-F5344CB8AC3E}">
        <p14:creationId xmlns:p14="http://schemas.microsoft.com/office/powerpoint/2010/main" val="1717869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ctrTitle"/>
          </p:nvPr>
        </p:nvSpPr>
        <p:spPr>
          <a:xfrm>
            <a:off x="416424" y="915409"/>
            <a:ext cx="8306789" cy="2569946"/>
          </a:xfrm>
        </p:spPr>
        <p:txBody>
          <a:bodyPr/>
          <a:lstStyle/>
          <a:p>
            <a:br>
              <a:rPr lang="en-US" altLang="en-US" dirty="0">
                <a:ea typeface="ＭＳ Ｐゴシック" pitchFamily="34" charset="-128"/>
                <a:cs typeface="CiscoSans" pitchFamily="34" charset="0"/>
              </a:rPr>
            </a:br>
            <a:r>
              <a:rPr lang="en-US" sz="4000" dirty="0"/>
              <a:t>Cisco Intersight Workload Optimizer</a:t>
            </a:r>
            <a:br>
              <a:rPr lang="en-US" altLang="en-US" sz="3600" dirty="0">
                <a:ea typeface="ＭＳ Ｐゴシック" pitchFamily="34" charset="-128"/>
                <a:cs typeface="CiscoSans" pitchFamily="34" charset="0"/>
              </a:rPr>
            </a:br>
            <a:r>
              <a:rPr lang="en-US" altLang="en-US" sz="2400" dirty="0">
                <a:ea typeface="ＭＳ Ｐゴシック" pitchFamily="34" charset="-128"/>
                <a:cs typeface="CiscoSans" pitchFamily="34" charset="0"/>
              </a:rPr>
              <a:t>Quoting &amp; Ordering</a:t>
            </a:r>
            <a:endParaRPr altLang="en-US" sz="2400" dirty="0">
              <a:ea typeface="ＭＳ Ｐゴシック" pitchFamily="34" charset="-128"/>
              <a:cs typeface="CiscoSans" pitchFamily="34" charset="0"/>
            </a:endParaRPr>
          </a:p>
        </p:txBody>
      </p:sp>
    </p:spTree>
    <p:extLst>
      <p:ext uri="{BB962C8B-B14F-4D97-AF65-F5344CB8AC3E}">
        <p14:creationId xmlns:p14="http://schemas.microsoft.com/office/powerpoint/2010/main" val="1064964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a:xfrm>
            <a:off x="3498574" y="2429941"/>
            <a:ext cx="5267344" cy="1635163"/>
          </a:xfrm>
        </p:spPr>
        <p:txBody>
          <a:bodyPr>
            <a:noAutofit/>
          </a:bodyPr>
          <a:lstStyle/>
          <a:p>
            <a:r>
              <a:rPr lang="en-US" sz="4050" dirty="0">
                <a:solidFill>
                  <a:srgbClr val="FFC000"/>
                </a:solidFill>
              </a:rPr>
              <a:t>Please collect all mandatory customer information</a:t>
            </a:r>
          </a:p>
        </p:txBody>
      </p:sp>
      <p:sp>
        <p:nvSpPr>
          <p:cNvPr id="6" name="Title 5"/>
          <p:cNvSpPr>
            <a:spLocks noGrp="1"/>
          </p:cNvSpPr>
          <p:nvPr>
            <p:ph type="ctrTitle"/>
          </p:nvPr>
        </p:nvSpPr>
        <p:spPr>
          <a:xfrm>
            <a:off x="425766" y="1477750"/>
            <a:ext cx="8340152" cy="644730"/>
          </a:xfrm>
        </p:spPr>
        <p:txBody>
          <a:bodyPr>
            <a:noAutofit/>
          </a:bodyPr>
          <a:lstStyle/>
          <a:p>
            <a:r>
              <a:rPr lang="en-US" sz="4400" dirty="0"/>
              <a:t>Before ordering </a:t>
            </a:r>
            <a:r>
              <a:rPr lang="mr-IN" sz="4400" dirty="0"/>
              <a:t>…</a:t>
            </a:r>
            <a:endParaRPr lang="en-US" sz="4400" dirty="0"/>
          </a:p>
        </p:txBody>
      </p:sp>
      <p:pic>
        <p:nvPicPr>
          <p:cNvPr id="7" name="Picture 4" descr="mage result for exclamation mark in yellow triangle"/>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425766" y="2174185"/>
            <a:ext cx="2678906"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19780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E978EB-E19B-454E-8B6A-F6BC3CA9A824}"/>
              </a:ext>
            </a:extLst>
          </p:cNvPr>
          <p:cNvSpPr>
            <a:spLocks noGrp="1"/>
          </p:cNvSpPr>
          <p:nvPr>
            <p:ph type="body" sz="quarter" idx="10"/>
          </p:nvPr>
        </p:nvSpPr>
        <p:spPr>
          <a:xfrm>
            <a:off x="533399" y="1205898"/>
            <a:ext cx="2299011" cy="3083094"/>
          </a:xfrm>
        </p:spPr>
        <p:txBody>
          <a:bodyPr/>
          <a:lstStyle/>
          <a:p>
            <a:pPr marL="57150" indent="0" algn="ctr">
              <a:buNone/>
            </a:pPr>
            <a:r>
              <a:rPr lang="en-US" sz="1800" b="1" dirty="0"/>
              <a:t>WHAT’S COVERED?</a:t>
            </a:r>
          </a:p>
          <a:p>
            <a:r>
              <a:rPr lang="en-US" sz="1600" dirty="0"/>
              <a:t>Buying models</a:t>
            </a:r>
          </a:p>
          <a:p>
            <a:pPr lvl="1"/>
            <a:r>
              <a:rPr lang="en-US" sz="1400" dirty="0"/>
              <a:t>A-la-carte</a:t>
            </a:r>
          </a:p>
          <a:p>
            <a:pPr lvl="1"/>
            <a:r>
              <a:rPr lang="en-US" sz="1400" dirty="0"/>
              <a:t>DC EA</a:t>
            </a:r>
            <a:endParaRPr lang="en-US" sz="1400" i="1" dirty="0">
              <a:solidFill>
                <a:schemeClr val="accent6"/>
              </a:solidFill>
            </a:endParaRPr>
          </a:p>
          <a:p>
            <a:pPr lvl="1"/>
            <a:r>
              <a:rPr lang="en-US" sz="1400" dirty="0"/>
              <a:t>Starter Packs</a:t>
            </a:r>
            <a:endParaRPr lang="en-US" sz="1400" i="1" dirty="0">
              <a:solidFill>
                <a:schemeClr val="accent6"/>
              </a:solidFill>
            </a:endParaRPr>
          </a:p>
          <a:p>
            <a:r>
              <a:rPr lang="en-US" sz="1600" dirty="0"/>
              <a:t>IWO price tiers</a:t>
            </a:r>
            <a:endParaRPr lang="en-US" sz="1600" dirty="0">
              <a:solidFill>
                <a:srgbClr val="FF0000"/>
              </a:solidFill>
            </a:endParaRPr>
          </a:p>
          <a:p>
            <a:r>
              <a:rPr lang="en-US" sz="1600" dirty="0"/>
              <a:t>Quoting &amp; Ordering</a:t>
            </a:r>
          </a:p>
          <a:p>
            <a:r>
              <a:rPr lang="en-US" sz="1600" dirty="0"/>
              <a:t>CX Offers</a:t>
            </a:r>
          </a:p>
          <a:p>
            <a:r>
              <a:rPr lang="en-US" sz="1600" dirty="0"/>
              <a:t>SFDC Tagging</a:t>
            </a:r>
          </a:p>
        </p:txBody>
      </p:sp>
      <p:sp>
        <p:nvSpPr>
          <p:cNvPr id="3" name="Text Placeholder 2">
            <a:extLst>
              <a:ext uri="{FF2B5EF4-FFF2-40B4-BE49-F238E27FC236}">
                <a16:creationId xmlns:a16="http://schemas.microsoft.com/office/drawing/2014/main" id="{74DFC4F9-6714-CE4A-9E04-0D1E2EFF434B}"/>
              </a:ext>
            </a:extLst>
          </p:cNvPr>
          <p:cNvSpPr>
            <a:spLocks noGrp="1"/>
          </p:cNvSpPr>
          <p:nvPr>
            <p:ph type="body" sz="quarter" idx="11"/>
          </p:nvPr>
        </p:nvSpPr>
        <p:spPr>
          <a:xfrm>
            <a:off x="3694771" y="1205897"/>
            <a:ext cx="4707674" cy="3596289"/>
          </a:xfrm>
        </p:spPr>
        <p:txBody>
          <a:bodyPr anchor="ctr"/>
          <a:lstStyle/>
          <a:p>
            <a:pPr marL="57150" indent="0" algn="ctr">
              <a:buNone/>
            </a:pPr>
            <a:r>
              <a:rPr lang="en-US" sz="1600" b="1" dirty="0">
                <a:solidFill>
                  <a:srgbClr val="FF0000"/>
                </a:solidFill>
              </a:rPr>
              <a:t>See Table of Contents on slide 4 to navigate to the section of interest</a:t>
            </a:r>
          </a:p>
          <a:p>
            <a:pPr marL="57150" indent="0" algn="ctr">
              <a:buNone/>
            </a:pPr>
            <a:endParaRPr lang="en-US" sz="1600" dirty="0"/>
          </a:p>
          <a:p>
            <a:pPr marL="57150" indent="0" algn="ctr">
              <a:buNone/>
            </a:pPr>
            <a:r>
              <a:rPr lang="en-US" sz="1400" dirty="0"/>
              <a:t>For details on ordering Intersight (instead of IWO) you can find the Intersight ordering guide in the ”Propose” section on the Intersight SalesHub here: </a:t>
            </a:r>
            <a:r>
              <a:rPr lang="en-US" sz="1400" dirty="0">
                <a:hlinkClick r:id="rId2"/>
              </a:rPr>
              <a:t>https://salesconnect.cisco.com/#/program/PAGE-15502</a:t>
            </a:r>
            <a:endParaRPr lang="en-US" sz="1400" dirty="0"/>
          </a:p>
          <a:p>
            <a:pPr marL="57150" indent="0" algn="ctr">
              <a:buNone/>
            </a:pPr>
            <a:endParaRPr lang="en-US" b="1" dirty="0">
              <a:solidFill>
                <a:srgbClr val="FF0000"/>
              </a:solidFill>
            </a:endParaRPr>
          </a:p>
          <a:p>
            <a:endParaRPr lang="en-US" dirty="0"/>
          </a:p>
        </p:txBody>
      </p:sp>
      <p:sp>
        <p:nvSpPr>
          <p:cNvPr id="4" name="Title 3">
            <a:extLst>
              <a:ext uri="{FF2B5EF4-FFF2-40B4-BE49-F238E27FC236}">
                <a16:creationId xmlns:a16="http://schemas.microsoft.com/office/drawing/2014/main" id="{2D72F2EA-19E4-AB4D-873F-73F460E8DB82}"/>
              </a:ext>
            </a:extLst>
          </p:cNvPr>
          <p:cNvSpPr>
            <a:spLocks noGrp="1"/>
          </p:cNvSpPr>
          <p:nvPr>
            <p:ph type="title"/>
          </p:nvPr>
        </p:nvSpPr>
        <p:spPr/>
        <p:txBody>
          <a:bodyPr/>
          <a:lstStyle/>
          <a:p>
            <a:r>
              <a:rPr lang="en-US" dirty="0"/>
              <a:t>Intersight Workload Optimizer (IWO)</a:t>
            </a:r>
          </a:p>
        </p:txBody>
      </p:sp>
    </p:spTree>
    <p:extLst>
      <p:ext uri="{BB962C8B-B14F-4D97-AF65-F5344CB8AC3E}">
        <p14:creationId xmlns:p14="http://schemas.microsoft.com/office/powerpoint/2010/main" val="2438794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38481" y="138946"/>
            <a:ext cx="8696189" cy="456913"/>
          </a:xfrm>
        </p:spPr>
        <p:txBody>
          <a:bodyPr>
            <a:normAutofit/>
          </a:bodyPr>
          <a:lstStyle/>
          <a:p>
            <a:r>
              <a:rPr lang="en-US" dirty="0">
                <a:cs typeface="+mj-cs"/>
              </a:rPr>
              <a:t>Required customer details before placing order </a:t>
            </a:r>
            <a:r>
              <a:rPr lang="mr-IN" dirty="0">
                <a:cs typeface="+mj-cs"/>
              </a:rPr>
              <a:t>…</a:t>
            </a:r>
            <a:r>
              <a:rPr lang="en-US" dirty="0">
                <a:cs typeface="+mj-cs"/>
              </a:rPr>
              <a:t>. </a:t>
            </a:r>
          </a:p>
        </p:txBody>
      </p:sp>
      <p:graphicFrame>
        <p:nvGraphicFramePr>
          <p:cNvPr id="4" name="Table 3"/>
          <p:cNvGraphicFramePr>
            <a:graphicFrameLocks noGrp="1"/>
          </p:cNvGraphicFramePr>
          <p:nvPr>
            <p:extLst>
              <p:ext uri="{D42A27DB-BD31-4B8C-83A1-F6EECF244321}">
                <p14:modId xmlns:p14="http://schemas.microsoft.com/office/powerpoint/2010/main" val="2259398894"/>
              </p:ext>
            </p:extLst>
          </p:nvPr>
        </p:nvGraphicFramePr>
        <p:xfrm>
          <a:off x="338481" y="708285"/>
          <a:ext cx="7926020" cy="3893892"/>
        </p:xfrm>
        <a:graphic>
          <a:graphicData uri="http://schemas.openxmlformats.org/drawingml/2006/table">
            <a:tbl>
              <a:tblPr firstRow="1" bandRow="1">
                <a:tableStyleId>{5C22544A-7EE6-4342-B048-85BDC9FD1C3A}</a:tableStyleId>
              </a:tblPr>
              <a:tblGrid>
                <a:gridCol w="430806">
                  <a:extLst>
                    <a:ext uri="{9D8B030D-6E8A-4147-A177-3AD203B41FA5}">
                      <a16:colId xmlns:a16="http://schemas.microsoft.com/office/drawing/2014/main" val="20000"/>
                    </a:ext>
                  </a:extLst>
                </a:gridCol>
                <a:gridCol w="4236355">
                  <a:extLst>
                    <a:ext uri="{9D8B030D-6E8A-4147-A177-3AD203B41FA5}">
                      <a16:colId xmlns:a16="http://schemas.microsoft.com/office/drawing/2014/main" val="20001"/>
                    </a:ext>
                  </a:extLst>
                </a:gridCol>
                <a:gridCol w="3258859">
                  <a:extLst>
                    <a:ext uri="{9D8B030D-6E8A-4147-A177-3AD203B41FA5}">
                      <a16:colId xmlns:a16="http://schemas.microsoft.com/office/drawing/2014/main" val="20002"/>
                    </a:ext>
                  </a:extLst>
                </a:gridCol>
              </a:tblGrid>
              <a:tr h="663853">
                <a:tc>
                  <a:txBody>
                    <a:bodyPr/>
                    <a:lstStyle/>
                    <a:p>
                      <a:pPr algn="ctr"/>
                      <a:endParaRPr lang="en-US" sz="1200" dirty="0"/>
                    </a:p>
                  </a:txBody>
                  <a:tcPr marL="68580" marR="68580" marT="34290" marB="34290" anchor="ctr"/>
                </a:tc>
                <a:tc>
                  <a:txBody>
                    <a:bodyPr/>
                    <a:lstStyle/>
                    <a:p>
                      <a:r>
                        <a:rPr lang="en-US" sz="1200" dirty="0">
                          <a:cs typeface="+mn-cs"/>
                        </a:rPr>
                        <a:t>Customer specific detail</a:t>
                      </a:r>
                      <a:r>
                        <a:rPr lang="en-US" sz="1200" baseline="0" dirty="0">
                          <a:cs typeface="+mn-cs"/>
                        </a:rPr>
                        <a:t> </a:t>
                      </a:r>
                      <a:r>
                        <a:rPr lang="en-US" sz="1200" dirty="0">
                          <a:cs typeface="+mn-cs"/>
                        </a:rPr>
                        <a:t>for placing Cisco Intersight Essential purchase </a:t>
                      </a:r>
                      <a:r>
                        <a:rPr lang="en-US" sz="1200" baseline="0" dirty="0">
                          <a:cs typeface="+mn-cs"/>
                        </a:rPr>
                        <a:t>order</a:t>
                      </a:r>
                      <a:endParaRPr lang="en-US" sz="1200" dirty="0">
                        <a:cs typeface="+mn-cs"/>
                      </a:endParaRPr>
                    </a:p>
                  </a:txBody>
                  <a:tcPr marL="68580" marR="68580" marT="34290" marB="34290" anchor="ctr"/>
                </a:tc>
                <a:tc>
                  <a:txBody>
                    <a:bodyPr/>
                    <a:lstStyle/>
                    <a:p>
                      <a:pPr algn="ctr"/>
                      <a:r>
                        <a:rPr lang="en-US" sz="1200" dirty="0">
                          <a:cs typeface="+mn-cs"/>
                        </a:rPr>
                        <a:t>Why ?</a:t>
                      </a:r>
                    </a:p>
                  </a:txBody>
                  <a:tcPr marL="68580" marR="68580" marT="34290" marB="34290" anchor="ctr"/>
                </a:tc>
                <a:extLst>
                  <a:ext uri="{0D108BD9-81ED-4DB2-BD59-A6C34878D82A}">
                    <a16:rowId xmlns:a16="http://schemas.microsoft.com/office/drawing/2014/main" val="10000"/>
                  </a:ext>
                </a:extLst>
              </a:tr>
              <a:tr h="982980">
                <a:tc>
                  <a:txBody>
                    <a:bodyPr/>
                    <a:lstStyle/>
                    <a:p>
                      <a:pPr algn="ctr"/>
                      <a:r>
                        <a:rPr lang="en-US" sz="1200" dirty="0"/>
                        <a:t>1</a:t>
                      </a:r>
                    </a:p>
                  </a:txBody>
                  <a:tcPr marL="68580" marR="68580" marT="34290" marB="34290" anchor="ctr"/>
                </a:tc>
                <a:tc>
                  <a:txBody>
                    <a:bodyPr/>
                    <a:lstStyle/>
                    <a:p>
                      <a:r>
                        <a:rPr lang="en-US" sz="1200" baseline="0" dirty="0">
                          <a:cs typeface="+mn-cs"/>
                        </a:rPr>
                        <a:t>End customer’s “Cisco Smart Account” &amp; ”Virtual account” name</a:t>
                      </a:r>
                      <a:endParaRPr lang="en-US" sz="1200" dirty="0">
                        <a:cs typeface="+mn-cs"/>
                      </a:endParaRPr>
                    </a:p>
                  </a:txBody>
                  <a:tcPr marL="68580" marR="68580" marT="34290" marB="34290" anchor="ctr"/>
                </a:tc>
                <a:tc>
                  <a:txBody>
                    <a:bodyPr/>
                    <a:lstStyle/>
                    <a:p>
                      <a:r>
                        <a:rPr lang="en-US" sz="1200" dirty="0">
                          <a:cs typeface="+mn-cs"/>
                        </a:rPr>
                        <a:t>Cisco Intersight</a:t>
                      </a:r>
                      <a:r>
                        <a:rPr lang="en-US" sz="1200" baseline="0" dirty="0">
                          <a:cs typeface="+mn-cs"/>
                        </a:rPr>
                        <a:t> Workload Optimizer licenses are deposited into customer Smart Account + Virtual account </a:t>
                      </a:r>
                      <a:endParaRPr lang="en-US" sz="1200" dirty="0">
                        <a:cs typeface="+mn-cs"/>
                      </a:endParaRPr>
                    </a:p>
                  </a:txBody>
                  <a:tcPr marL="68580" marR="68580" marT="34290" marB="34290" anchor="ctr"/>
                </a:tc>
                <a:extLst>
                  <a:ext uri="{0D108BD9-81ED-4DB2-BD59-A6C34878D82A}">
                    <a16:rowId xmlns:a16="http://schemas.microsoft.com/office/drawing/2014/main" val="10001"/>
                  </a:ext>
                </a:extLst>
              </a:tr>
              <a:tr h="982980">
                <a:tc>
                  <a:txBody>
                    <a:bodyPr/>
                    <a:lstStyle/>
                    <a:p>
                      <a:pPr algn="ctr"/>
                      <a:r>
                        <a:rPr lang="en-US" sz="1200" dirty="0"/>
                        <a:t>2</a:t>
                      </a:r>
                    </a:p>
                  </a:txBody>
                  <a:tcPr marL="68580" marR="68580" marT="34290" marB="34290" anchor="ctr"/>
                </a:tc>
                <a:tc>
                  <a:txBody>
                    <a:bodyPr/>
                    <a:lstStyle/>
                    <a:p>
                      <a:r>
                        <a:rPr lang="en-US" sz="1200" dirty="0">
                          <a:cs typeface="+mn-cs"/>
                        </a:rPr>
                        <a:t>“Shipping</a:t>
                      </a:r>
                      <a:r>
                        <a:rPr lang="en-US" sz="1200" baseline="0" dirty="0">
                          <a:cs typeface="+mn-cs"/>
                        </a:rPr>
                        <a:t> &amp; Install” - </a:t>
                      </a:r>
                      <a:r>
                        <a:rPr lang="en-US" sz="1200" dirty="0">
                          <a:cs typeface="+mn-cs"/>
                        </a:rPr>
                        <a:t>End</a:t>
                      </a:r>
                      <a:r>
                        <a:rPr lang="en-US" sz="1200" baseline="0" dirty="0">
                          <a:cs typeface="+mn-cs"/>
                        </a:rPr>
                        <a:t> c</a:t>
                      </a:r>
                      <a:r>
                        <a:rPr lang="en-US" sz="1200" dirty="0">
                          <a:cs typeface="+mn-cs"/>
                        </a:rPr>
                        <a:t>ustomer’s email-id</a:t>
                      </a:r>
                    </a:p>
                  </a:txBody>
                  <a:tcPr marL="68580" marR="68580" marT="34290" marB="34290" anchor="ctr"/>
                </a:tc>
                <a:tc>
                  <a:txBody>
                    <a:bodyPr/>
                    <a:lstStyle/>
                    <a:p>
                      <a:r>
                        <a:rPr lang="en-US" sz="1200" dirty="0">
                          <a:cs typeface="+mn-cs"/>
                        </a:rPr>
                        <a:t>Allows</a:t>
                      </a:r>
                      <a:r>
                        <a:rPr lang="en-US" sz="1200" baseline="0" dirty="0">
                          <a:cs typeface="+mn-cs"/>
                        </a:rPr>
                        <a:t> End Customer (user) to access Cisco’s eDelivery, licenses, legal documents and self provision for Cisco Intersight Workload Optimizer SaaS</a:t>
                      </a:r>
                      <a:endParaRPr lang="en-US" sz="1200" dirty="0">
                        <a:cs typeface="+mn-cs"/>
                      </a:endParaRPr>
                    </a:p>
                  </a:txBody>
                  <a:tcPr marL="68580" marR="68580" marT="34290" marB="34290" anchor="ctr"/>
                </a:tc>
                <a:extLst>
                  <a:ext uri="{0D108BD9-81ED-4DB2-BD59-A6C34878D82A}">
                    <a16:rowId xmlns:a16="http://schemas.microsoft.com/office/drawing/2014/main" val="10002"/>
                  </a:ext>
                </a:extLst>
              </a:tr>
              <a:tr h="463979">
                <a:tc>
                  <a:txBody>
                    <a:bodyPr/>
                    <a:lstStyle/>
                    <a:p>
                      <a:pPr algn="ctr"/>
                      <a:r>
                        <a:rPr lang="en-US" sz="1200" dirty="0"/>
                        <a:t>3</a:t>
                      </a:r>
                    </a:p>
                  </a:txBody>
                  <a:tcPr marL="68580" marR="68580" marT="34290" marB="34290" anchor="ctr"/>
                </a:tc>
                <a:tc>
                  <a:txBody>
                    <a:bodyPr/>
                    <a:lstStyle/>
                    <a:p>
                      <a:pPr marL="0" marR="0" indent="0" algn="l" defTabSz="914346" rtl="0" eaLnBrk="1" fontAlgn="auto" latinLnBrk="0" hangingPunct="1">
                        <a:lnSpc>
                          <a:spcPct val="100000"/>
                        </a:lnSpc>
                        <a:spcBef>
                          <a:spcPts val="0"/>
                        </a:spcBef>
                        <a:spcAft>
                          <a:spcPts val="0"/>
                        </a:spcAft>
                        <a:buClrTx/>
                        <a:buSzTx/>
                        <a:buFontTx/>
                        <a:buNone/>
                        <a:tabLst/>
                        <a:defRPr/>
                      </a:pPr>
                      <a:r>
                        <a:rPr lang="en-US" sz="1200" dirty="0">
                          <a:cs typeface="+mn-cs"/>
                        </a:rPr>
                        <a:t>“Billing contact” </a:t>
                      </a:r>
                      <a:r>
                        <a:rPr lang="mr-IN" sz="1200" dirty="0">
                          <a:cs typeface="+mn-cs"/>
                        </a:rPr>
                        <a:t>–</a:t>
                      </a:r>
                      <a:r>
                        <a:rPr lang="en-US" sz="1200" dirty="0">
                          <a:cs typeface="+mn-cs"/>
                        </a:rPr>
                        <a:t> for Cisco Intersight Workload Optimizer</a:t>
                      </a:r>
                      <a:r>
                        <a:rPr lang="en-US" sz="1200" baseline="0" dirty="0">
                          <a:cs typeface="+mn-cs"/>
                        </a:rPr>
                        <a:t> subscription billing</a:t>
                      </a:r>
                      <a:endParaRPr lang="en-US" sz="1200" dirty="0">
                        <a:cs typeface="+mn-cs"/>
                      </a:endParaRPr>
                    </a:p>
                  </a:txBody>
                  <a:tcPr marL="68580" marR="68580" marT="34290" marB="34290" anchor="ctr"/>
                </a:tc>
                <a:tc>
                  <a:txBody>
                    <a:bodyPr/>
                    <a:lstStyle/>
                    <a:p>
                      <a:pPr marL="0" marR="0" indent="0" algn="l" defTabSz="914346" rtl="0" eaLnBrk="1" fontAlgn="auto" latinLnBrk="0" hangingPunct="1">
                        <a:lnSpc>
                          <a:spcPct val="100000"/>
                        </a:lnSpc>
                        <a:spcBef>
                          <a:spcPts val="0"/>
                        </a:spcBef>
                        <a:spcAft>
                          <a:spcPts val="0"/>
                        </a:spcAft>
                        <a:buClrTx/>
                        <a:buSzTx/>
                        <a:buFontTx/>
                        <a:buNone/>
                        <a:tabLst/>
                        <a:defRPr/>
                      </a:pPr>
                      <a:r>
                        <a:rPr lang="en-US" sz="1200" dirty="0">
                          <a:cs typeface="+mn-cs"/>
                        </a:rPr>
                        <a:t>Subscription</a:t>
                      </a:r>
                      <a:r>
                        <a:rPr lang="en-US" sz="1200" baseline="0" dirty="0">
                          <a:cs typeface="+mn-cs"/>
                        </a:rPr>
                        <a:t> billing for the duration of subscription</a:t>
                      </a:r>
                      <a:endParaRPr lang="en-US" sz="1200" dirty="0">
                        <a:cs typeface="+mn-cs"/>
                      </a:endParaRPr>
                    </a:p>
                  </a:txBody>
                  <a:tcPr marL="68580" marR="68580" marT="34290" marB="34290" anchor="ctr"/>
                </a:tc>
                <a:extLst>
                  <a:ext uri="{0D108BD9-81ED-4DB2-BD59-A6C34878D82A}">
                    <a16:rowId xmlns:a16="http://schemas.microsoft.com/office/drawing/2014/main" val="10003"/>
                  </a:ext>
                </a:extLst>
              </a:tr>
              <a:tr h="800100">
                <a:tc>
                  <a:txBody>
                    <a:bodyPr/>
                    <a:lstStyle/>
                    <a:p>
                      <a:pPr algn="ctr"/>
                      <a:r>
                        <a:rPr lang="en-US" sz="1200" dirty="0"/>
                        <a:t>4</a:t>
                      </a:r>
                    </a:p>
                  </a:txBody>
                  <a:tcPr marL="68580" marR="68580" marT="34290" marB="34290" anchor="ctr"/>
                </a:tc>
                <a:tc>
                  <a:txBody>
                    <a:bodyPr/>
                    <a:lstStyle/>
                    <a:p>
                      <a:r>
                        <a:rPr lang="en-US" sz="1200" dirty="0">
                          <a:cs typeface="+mn-cs"/>
                        </a:rPr>
                        <a:t>CCO user id for </a:t>
                      </a:r>
                      <a:r>
                        <a:rPr lang="en-US" sz="1200" u="sng" dirty="0">
                          <a:cs typeface="+mn-cs"/>
                        </a:rPr>
                        <a:t>at least</a:t>
                      </a:r>
                      <a:r>
                        <a:rPr lang="en-US" sz="1200" baseline="0" dirty="0">
                          <a:cs typeface="+mn-cs"/>
                        </a:rPr>
                        <a:t> </a:t>
                      </a:r>
                      <a:r>
                        <a:rPr lang="en-US" sz="1200" u="sng" baseline="0" dirty="0">
                          <a:cs typeface="+mn-cs"/>
                        </a:rPr>
                        <a:t>one</a:t>
                      </a:r>
                      <a:r>
                        <a:rPr lang="en-US" sz="1200" baseline="0" dirty="0">
                          <a:cs typeface="+mn-cs"/>
                        </a:rPr>
                        <a:t> </a:t>
                      </a:r>
                      <a:r>
                        <a:rPr lang="en-US" sz="1200" dirty="0">
                          <a:cs typeface="+mn-cs"/>
                        </a:rPr>
                        <a:t>End Customer </a:t>
                      </a:r>
                      <a:r>
                        <a:rPr lang="mr-IN" sz="1200" dirty="0">
                          <a:cs typeface="+mn-cs"/>
                        </a:rPr>
                        <a:t>–</a:t>
                      </a:r>
                      <a:r>
                        <a:rPr lang="en-US" sz="1200" dirty="0">
                          <a:cs typeface="+mn-cs"/>
                        </a:rPr>
                        <a:t> users expected</a:t>
                      </a:r>
                      <a:r>
                        <a:rPr lang="en-US" sz="1200" baseline="0" dirty="0">
                          <a:cs typeface="+mn-cs"/>
                        </a:rPr>
                        <a:t> to use Cisco Intersight Workload Optimizer SaaS portal from www.intersight.com</a:t>
                      </a:r>
                      <a:endParaRPr lang="en-US" sz="1200" dirty="0">
                        <a:cs typeface="+mn-cs"/>
                      </a:endParaRPr>
                    </a:p>
                  </a:txBody>
                  <a:tcPr marL="68580" marR="68580" marT="34290" marB="34290" anchor="ctr"/>
                </a:tc>
                <a:tc>
                  <a:txBody>
                    <a:bodyPr/>
                    <a:lstStyle/>
                    <a:p>
                      <a:r>
                        <a:rPr lang="en-US" sz="1200" dirty="0">
                          <a:cs typeface="+mn-cs"/>
                        </a:rPr>
                        <a:t>CCO userid</a:t>
                      </a:r>
                      <a:r>
                        <a:rPr lang="en-US" sz="1200" baseline="0" dirty="0">
                          <a:cs typeface="+mn-cs"/>
                        </a:rPr>
                        <a:t> + Cisco Smart Account is used to provision access to Cisco Intersight </a:t>
                      </a:r>
                      <a:r>
                        <a:rPr lang="mr-IN" sz="1200" baseline="0" dirty="0">
                          <a:cs typeface="+mn-cs"/>
                        </a:rPr>
                        <a:t>–</a:t>
                      </a:r>
                      <a:r>
                        <a:rPr lang="en-US" sz="1200" baseline="0" dirty="0">
                          <a:cs typeface="+mn-cs"/>
                        </a:rPr>
                        <a:t> Workload Optimizer SaaS features</a:t>
                      </a:r>
                      <a:endParaRPr lang="en-US" sz="1200" dirty="0">
                        <a:cs typeface="+mn-cs"/>
                      </a:endParaRPr>
                    </a:p>
                  </a:txBody>
                  <a:tcPr marL="68580" marR="68580" marT="34290" marB="34290"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713825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37766" y="341314"/>
            <a:ext cx="8345488" cy="412220"/>
          </a:xfrm>
        </p:spPr>
        <p:txBody>
          <a:bodyPr/>
          <a:lstStyle/>
          <a:p>
            <a:r>
              <a:rPr lang="en-US" dirty="0"/>
              <a:t>For more info </a:t>
            </a:r>
            <a:r>
              <a:rPr lang="mr-IN" dirty="0"/>
              <a:t>…</a:t>
            </a:r>
            <a:endParaRPr lang="en-US" dirty="0"/>
          </a:p>
        </p:txBody>
      </p:sp>
      <p:sp>
        <p:nvSpPr>
          <p:cNvPr id="4" name="Text Placeholder 1"/>
          <p:cNvSpPr txBox="1">
            <a:spLocks/>
          </p:cNvSpPr>
          <p:nvPr/>
        </p:nvSpPr>
        <p:spPr>
          <a:xfrm>
            <a:off x="437766" y="976559"/>
            <a:ext cx="8536900" cy="3461628"/>
          </a:xfrm>
          <a:prstGeom prst="rect">
            <a:avLst/>
          </a:prstGeom>
        </p:spPr>
        <p:txBody>
          <a:bodyPr vert="horz" lIns="68565" tIns="34283" rIns="68565" bIns="34283" rtlCol="0">
            <a:noAutofit/>
          </a:bodyPr>
          <a:lstStyle>
            <a:lvl1pPr marL="374561" indent="-298382" algn="l" defTabSz="914400" rtl="0" eaLnBrk="1" latinLnBrk="0" hangingPunct="1">
              <a:lnSpc>
                <a:spcPct val="95000"/>
              </a:lnSpc>
              <a:spcBef>
                <a:spcPts val="1480"/>
              </a:spcBef>
              <a:buClr>
                <a:schemeClr val="tx2"/>
              </a:buClr>
              <a:buSzPct val="80000"/>
              <a:buFont typeface="Arial"/>
              <a:buChar char="•"/>
              <a:defRPr sz="2667" b="0" i="0" kern="1200">
                <a:solidFill>
                  <a:schemeClr val="tx2"/>
                </a:solidFill>
                <a:latin typeface="+mn-lt"/>
                <a:ea typeface="+mn-ea"/>
                <a:cs typeface="CiscoSans ExtraLight"/>
              </a:defRPr>
            </a:lvl1pPr>
            <a:lvl2pPr marL="677176" indent="-287799" algn="l" defTabSz="914400" rtl="0" eaLnBrk="1" latinLnBrk="0" hangingPunct="1">
              <a:lnSpc>
                <a:spcPct val="95000"/>
              </a:lnSpc>
              <a:spcBef>
                <a:spcPts val="600"/>
              </a:spcBef>
              <a:buClr>
                <a:schemeClr val="tx2"/>
              </a:buClr>
              <a:buSzPct val="80000"/>
              <a:buFont typeface="Arial"/>
              <a:buChar char="•"/>
              <a:defRPr sz="2400" b="0" i="0" kern="1200">
                <a:solidFill>
                  <a:schemeClr val="tx2"/>
                </a:solidFill>
                <a:latin typeface="+mn-lt"/>
                <a:ea typeface="+mn-ea"/>
                <a:cs typeface="CiscoSans ExtraLight"/>
              </a:defRPr>
            </a:lvl2pPr>
            <a:lvl3pPr marL="996719" indent="-228548" algn="l" defTabSz="914400" rtl="0" eaLnBrk="1" latinLnBrk="0" hangingPunct="1">
              <a:lnSpc>
                <a:spcPct val="90000"/>
              </a:lnSpc>
              <a:spcBef>
                <a:spcPts val="500"/>
              </a:spcBef>
              <a:buClr>
                <a:schemeClr val="tx2"/>
              </a:buClr>
              <a:buSzPct val="80000"/>
              <a:buFont typeface="Arial"/>
              <a:buChar char="•"/>
              <a:defRPr sz="2133" b="0" i="0" kern="1200">
                <a:solidFill>
                  <a:schemeClr val="tx2"/>
                </a:solidFill>
                <a:latin typeface="+mn-lt"/>
                <a:ea typeface="+mn-ea"/>
                <a:cs typeface="CiscoSans ExtraLight"/>
              </a:defRPr>
            </a:lvl3pPr>
            <a:lvl4pPr marL="1214683" indent="-228548" algn="l" defTabSz="914400" rtl="0" eaLnBrk="1" latinLnBrk="0" hangingPunct="1">
              <a:lnSpc>
                <a:spcPct val="90000"/>
              </a:lnSpc>
              <a:spcBef>
                <a:spcPts val="500"/>
              </a:spcBef>
              <a:buClr>
                <a:schemeClr val="tx2"/>
              </a:buClr>
              <a:buSzPct val="80000"/>
              <a:buFont typeface="Arial"/>
              <a:buChar char="•"/>
              <a:defRPr sz="1867" b="0" i="0" kern="1200">
                <a:solidFill>
                  <a:schemeClr val="tx2"/>
                </a:solidFill>
                <a:latin typeface="+mn-lt"/>
                <a:ea typeface="+mn-ea"/>
                <a:cs typeface="CiscoSans ExtraLight"/>
              </a:defRPr>
            </a:lvl4pPr>
            <a:lvl5pPr marL="1443231" indent="-224314" algn="l" defTabSz="914400" rtl="0" eaLnBrk="1" latinLnBrk="0" hangingPunct="1">
              <a:lnSpc>
                <a:spcPct val="90000"/>
              </a:lnSpc>
              <a:spcBef>
                <a:spcPts val="500"/>
              </a:spcBef>
              <a:buClr>
                <a:schemeClr val="tx2"/>
              </a:buClr>
              <a:buSzPct val="80000"/>
              <a:buFont typeface="Arial"/>
              <a:buChar char="•"/>
              <a:defRPr sz="1600" b="0" i="0" kern="1200">
                <a:solidFill>
                  <a:schemeClr val="tx2"/>
                </a:solidFill>
                <a:latin typeface="+mn-lt"/>
                <a:ea typeface="+mn-ea"/>
                <a:cs typeface="CiscoSans ExtraLight"/>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685800" fontAlgn="auto">
              <a:lnSpc>
                <a:spcPct val="100000"/>
              </a:lnSpc>
              <a:spcBef>
                <a:spcPts val="0"/>
              </a:spcBef>
              <a:spcAft>
                <a:spcPts val="0"/>
              </a:spcAft>
              <a:buClrTx/>
              <a:buSzTx/>
              <a:buNone/>
              <a:defRPr/>
            </a:pPr>
            <a:r>
              <a:rPr lang="en-US" sz="1600" dirty="0"/>
              <a:t>Cisco Smart Accounts:</a:t>
            </a:r>
          </a:p>
          <a:p>
            <a:pPr marL="0" indent="0" defTabSz="685800" fontAlgn="auto">
              <a:lnSpc>
                <a:spcPct val="100000"/>
              </a:lnSpc>
              <a:spcBef>
                <a:spcPts val="0"/>
              </a:spcBef>
              <a:spcAft>
                <a:spcPts val="0"/>
              </a:spcAft>
              <a:buClrTx/>
              <a:buSzTx/>
              <a:buNone/>
              <a:defRPr/>
            </a:pPr>
            <a:r>
              <a:rPr lang="en-US" sz="1600" dirty="0">
                <a:hlinkClick r:id="rId2"/>
              </a:rPr>
              <a:t>https://www.cisco.com/c/en/us/buy/smart-accounts.html</a:t>
            </a:r>
            <a:endParaRPr lang="en-US" sz="1600" dirty="0"/>
          </a:p>
          <a:p>
            <a:pPr marL="0" indent="0" defTabSz="685800" fontAlgn="auto">
              <a:lnSpc>
                <a:spcPct val="100000"/>
              </a:lnSpc>
              <a:spcBef>
                <a:spcPts val="0"/>
              </a:spcBef>
              <a:spcAft>
                <a:spcPts val="0"/>
              </a:spcAft>
              <a:buClrTx/>
              <a:buSzTx/>
              <a:buNone/>
              <a:defRPr/>
            </a:pPr>
            <a:endParaRPr lang="en-US" sz="1600" dirty="0"/>
          </a:p>
          <a:p>
            <a:pPr marL="0" indent="0" defTabSz="685800" fontAlgn="auto">
              <a:lnSpc>
                <a:spcPct val="100000"/>
              </a:lnSpc>
              <a:spcBef>
                <a:spcPts val="0"/>
              </a:spcBef>
              <a:spcAft>
                <a:spcPts val="0"/>
              </a:spcAft>
              <a:buClrTx/>
              <a:buSzTx/>
              <a:buNone/>
              <a:defRPr/>
            </a:pPr>
            <a:r>
              <a:rPr lang="en-US" sz="1600" dirty="0"/>
              <a:t>Setup Cisco Smart Account for your customer, if they don</a:t>
            </a:r>
            <a:r>
              <a:rPr lang="mr-IN" sz="1600" dirty="0"/>
              <a:t>’</a:t>
            </a:r>
            <a:r>
              <a:rPr lang="en-US" sz="1600" dirty="0"/>
              <a:t>t have one:</a:t>
            </a:r>
          </a:p>
          <a:p>
            <a:pPr marL="0" indent="0">
              <a:lnSpc>
                <a:spcPct val="100000"/>
              </a:lnSpc>
              <a:spcBef>
                <a:spcPts val="0"/>
              </a:spcBef>
              <a:buClrTx/>
              <a:buSzTx/>
              <a:buNone/>
            </a:pPr>
            <a:r>
              <a:rPr lang="en-US" sz="1600" dirty="0">
                <a:hlinkClick r:id="rId3"/>
              </a:rPr>
              <a:t>https://www.cisco.com/c/en/us/products/software/smart-accounts.html#~stickynav=2</a:t>
            </a:r>
            <a:endParaRPr lang="en-US" sz="1600" dirty="0"/>
          </a:p>
          <a:p>
            <a:pPr marL="0" indent="0">
              <a:lnSpc>
                <a:spcPct val="100000"/>
              </a:lnSpc>
              <a:spcBef>
                <a:spcPts val="0"/>
              </a:spcBef>
              <a:buClrTx/>
              <a:buSzTx/>
              <a:buNone/>
            </a:pPr>
            <a:endParaRPr lang="en-US" sz="1600" dirty="0"/>
          </a:p>
          <a:p>
            <a:pPr marL="0" indent="0" defTabSz="685800" fontAlgn="auto">
              <a:lnSpc>
                <a:spcPct val="100000"/>
              </a:lnSpc>
              <a:spcBef>
                <a:spcPts val="0"/>
              </a:spcBef>
              <a:spcAft>
                <a:spcPts val="0"/>
              </a:spcAft>
              <a:buClrTx/>
              <a:buSzTx/>
              <a:buNone/>
              <a:defRPr/>
            </a:pPr>
            <a:r>
              <a:rPr lang="en-US" sz="1600" dirty="0"/>
              <a:t>Cisco Smart Licensing:</a:t>
            </a:r>
          </a:p>
          <a:p>
            <a:pPr marL="0" indent="0">
              <a:lnSpc>
                <a:spcPct val="100000"/>
              </a:lnSpc>
              <a:spcBef>
                <a:spcPts val="0"/>
              </a:spcBef>
              <a:buClrTx/>
              <a:buSzTx/>
              <a:buNone/>
            </a:pPr>
            <a:r>
              <a:rPr lang="en-US" sz="1600" dirty="0">
                <a:hlinkClick r:id="rId4"/>
              </a:rPr>
              <a:t>https://www.cisco.com/c/en/us/buy/smart-accounts/software-manager.html</a:t>
            </a:r>
            <a:endParaRPr lang="en-US" sz="1600" dirty="0"/>
          </a:p>
          <a:p>
            <a:pPr marL="0" indent="0">
              <a:lnSpc>
                <a:spcPct val="100000"/>
              </a:lnSpc>
              <a:spcBef>
                <a:spcPts val="0"/>
              </a:spcBef>
              <a:buClrTx/>
              <a:buSzTx/>
              <a:buNone/>
            </a:pPr>
            <a:endParaRPr lang="en-US" sz="1600" dirty="0"/>
          </a:p>
          <a:p>
            <a:pPr marL="0" indent="0">
              <a:lnSpc>
                <a:spcPct val="100000"/>
              </a:lnSpc>
              <a:spcBef>
                <a:spcPts val="0"/>
              </a:spcBef>
              <a:buClrTx/>
              <a:buSzTx/>
              <a:buNone/>
            </a:pPr>
            <a:r>
              <a:rPr lang="en-US" sz="1600" dirty="0"/>
              <a:t>Cisco SaaS / Cloud Subscription Management – Partner training PDF</a:t>
            </a:r>
          </a:p>
          <a:p>
            <a:pPr marL="0" indent="0">
              <a:lnSpc>
                <a:spcPct val="100000"/>
              </a:lnSpc>
              <a:spcBef>
                <a:spcPts val="0"/>
              </a:spcBef>
              <a:buClrTx/>
              <a:buSzTx/>
              <a:buNone/>
            </a:pPr>
            <a:r>
              <a:rPr lang="en-US" sz="1600" dirty="0">
                <a:hlinkClick r:id="rId5"/>
              </a:rPr>
              <a:t>https://forums.cisco.com/servlet/fileField?entityId=ka21C000000E27BQAS&amp;field=Attachment__Body__s</a:t>
            </a:r>
            <a:endParaRPr lang="en-US" sz="1600" dirty="0"/>
          </a:p>
          <a:p>
            <a:pPr marL="0" indent="0">
              <a:lnSpc>
                <a:spcPct val="100000"/>
              </a:lnSpc>
              <a:spcBef>
                <a:spcPts val="0"/>
              </a:spcBef>
              <a:buClrTx/>
              <a:buSzTx/>
              <a:buNone/>
            </a:pPr>
            <a:endParaRPr lang="en-US" sz="2000" dirty="0"/>
          </a:p>
          <a:p>
            <a:pPr marL="0" indent="0">
              <a:lnSpc>
                <a:spcPct val="100000"/>
              </a:lnSpc>
              <a:spcBef>
                <a:spcPts val="0"/>
              </a:spcBef>
              <a:buClrTx/>
              <a:buSzTx/>
              <a:buNone/>
            </a:pPr>
            <a:endParaRPr lang="en-US" sz="2000" dirty="0"/>
          </a:p>
          <a:p>
            <a:pPr marL="0" indent="0" defTabSz="685800" fontAlgn="auto">
              <a:lnSpc>
                <a:spcPct val="100000"/>
              </a:lnSpc>
              <a:spcBef>
                <a:spcPts val="0"/>
              </a:spcBef>
              <a:spcAft>
                <a:spcPts val="0"/>
              </a:spcAft>
              <a:buClrTx/>
              <a:buSzTx/>
              <a:buNone/>
              <a:defRPr/>
            </a:pPr>
            <a:endParaRPr lang="en-US" sz="2000" dirty="0"/>
          </a:p>
          <a:p>
            <a:pPr marL="0" indent="0" defTabSz="685800" fontAlgn="auto">
              <a:lnSpc>
                <a:spcPct val="100000"/>
              </a:lnSpc>
              <a:spcBef>
                <a:spcPts val="0"/>
              </a:spcBef>
              <a:spcAft>
                <a:spcPts val="0"/>
              </a:spcAft>
              <a:buClrTx/>
              <a:buSzTx/>
              <a:buNone/>
              <a:defRPr/>
            </a:pPr>
            <a:endParaRPr lang="en-US" sz="2000" dirty="0"/>
          </a:p>
        </p:txBody>
      </p:sp>
    </p:spTree>
    <p:extLst>
      <p:ext uri="{BB962C8B-B14F-4D97-AF65-F5344CB8AC3E}">
        <p14:creationId xmlns:p14="http://schemas.microsoft.com/office/powerpoint/2010/main" val="4291118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08195" y="688764"/>
            <a:ext cx="7921406" cy="1672471"/>
          </a:xfrm>
        </p:spPr>
        <p:txBody>
          <a:bodyPr/>
          <a:lstStyle/>
          <a:p>
            <a:pPr marL="342892" indent="-342892" defTabSz="914378">
              <a:lnSpc>
                <a:spcPct val="100000"/>
              </a:lnSpc>
              <a:spcBef>
                <a:spcPts val="0"/>
              </a:spcBef>
              <a:buClrTx/>
              <a:buSzTx/>
              <a:buFont typeface="Wingdings" charset="2"/>
              <a:buChar char="Ø"/>
              <a:defRPr/>
            </a:pPr>
            <a:r>
              <a:rPr lang="en-US" sz="1600" dirty="0">
                <a:cs typeface="+mn-cs"/>
              </a:rPr>
              <a:t>Mandatory </a:t>
            </a:r>
            <a:r>
              <a:rPr lang="en-US" sz="1600" dirty="0">
                <a:cs typeface="+mn-cs"/>
                <a:sym typeface="Wingdings"/>
              </a:rPr>
              <a:t> </a:t>
            </a:r>
            <a:r>
              <a:rPr lang="en-US" sz="1600" dirty="0">
                <a:cs typeface="+mn-cs"/>
              </a:rPr>
              <a:t>Cisco Smart Accounts &amp; Smart Licensing</a:t>
            </a:r>
          </a:p>
          <a:p>
            <a:pPr marL="342892" indent="-342892" defTabSz="914378">
              <a:lnSpc>
                <a:spcPct val="100000"/>
              </a:lnSpc>
              <a:spcBef>
                <a:spcPts val="0"/>
              </a:spcBef>
              <a:buClrTx/>
              <a:buSzTx/>
              <a:buFont typeface="Wingdings" charset="2"/>
              <a:buChar char="Ø"/>
            </a:pPr>
            <a:r>
              <a:rPr lang="en-US" sz="1600" dirty="0">
                <a:cs typeface="+mn-cs"/>
              </a:rPr>
              <a:t>Discount Restriction </a:t>
            </a:r>
            <a:r>
              <a:rPr lang="en-US" sz="1600" dirty="0">
                <a:cs typeface="+mn-cs"/>
                <a:sym typeface="Wingdings"/>
              </a:rPr>
              <a:t> Market Category, maximum 20% discount</a:t>
            </a:r>
            <a:endParaRPr lang="en-US" sz="1600" dirty="0">
              <a:cs typeface="+mn-cs"/>
            </a:endParaRPr>
          </a:p>
          <a:p>
            <a:pPr marL="342892" indent="-342892" defTabSz="914378">
              <a:lnSpc>
                <a:spcPct val="100000"/>
              </a:lnSpc>
              <a:spcBef>
                <a:spcPts val="0"/>
              </a:spcBef>
              <a:buClrTx/>
              <a:buSzTx/>
              <a:buFont typeface="Wingdings" charset="2"/>
              <a:buChar char="Ø"/>
            </a:pPr>
            <a:r>
              <a:rPr lang="en-US" sz="1600" dirty="0">
                <a:cs typeface="+mn-cs"/>
              </a:rPr>
              <a:t>Annuity / Subscription Offer </a:t>
            </a:r>
            <a:r>
              <a:rPr lang="mr-IN" sz="1600" dirty="0">
                <a:cs typeface="+mn-cs"/>
              </a:rPr>
              <a:t>–</a:t>
            </a:r>
            <a:r>
              <a:rPr lang="en-US" sz="1600" dirty="0">
                <a:cs typeface="+mn-cs"/>
              </a:rPr>
              <a:t> Default is 36 months; allows 12 to 60 months</a:t>
            </a:r>
          </a:p>
          <a:p>
            <a:pPr marL="342892" indent="-342892" defTabSz="914378">
              <a:lnSpc>
                <a:spcPct val="100000"/>
              </a:lnSpc>
              <a:spcBef>
                <a:spcPts val="0"/>
              </a:spcBef>
              <a:buClrTx/>
              <a:buSzTx/>
              <a:buFont typeface="Wingdings" charset="2"/>
              <a:buChar char="Ø"/>
            </a:pPr>
            <a:r>
              <a:rPr lang="en-US" sz="1600" dirty="0">
                <a:cs typeface="+mn-cs"/>
              </a:rPr>
              <a:t>Higher Quantity and Longer Subscription Terms offer best price for customers </a:t>
            </a:r>
          </a:p>
          <a:p>
            <a:pPr marL="569853" lvl="1" indent="-342892" defTabSz="914378">
              <a:lnSpc>
                <a:spcPct val="100000"/>
              </a:lnSpc>
              <a:spcBef>
                <a:spcPts val="0"/>
              </a:spcBef>
              <a:buClrTx/>
              <a:buSzTx/>
              <a:buFont typeface="Courier New" charset="0"/>
              <a:buChar char="o"/>
            </a:pPr>
            <a:r>
              <a:rPr lang="en-US" sz="1200" dirty="0">
                <a:cs typeface="+mn-cs"/>
              </a:rPr>
              <a:t>Quantity Tiers (2): 1 – 2,000, 2,001 and above (meter is VMs or Workloads)</a:t>
            </a:r>
          </a:p>
          <a:p>
            <a:pPr marL="569853" lvl="1" indent="-342892" defTabSz="914378">
              <a:lnSpc>
                <a:spcPct val="100000"/>
              </a:lnSpc>
              <a:spcBef>
                <a:spcPts val="0"/>
              </a:spcBef>
              <a:buClrTx/>
              <a:buSzTx/>
              <a:buFont typeface="Courier New" charset="0"/>
              <a:buChar char="o"/>
            </a:pPr>
            <a:r>
              <a:rPr lang="en-US" sz="1200" dirty="0">
                <a:cs typeface="+mn-cs"/>
              </a:rPr>
              <a:t>Subscription Durations: 12 to 60 months</a:t>
            </a:r>
          </a:p>
          <a:p>
            <a:pPr marL="342892" indent="-342892" defTabSz="914378">
              <a:lnSpc>
                <a:spcPct val="100000"/>
              </a:lnSpc>
              <a:spcBef>
                <a:spcPts val="0"/>
              </a:spcBef>
              <a:buClrTx/>
              <a:buSzTx/>
              <a:buFont typeface="Wingdings" charset="2"/>
              <a:buChar char="Ø"/>
            </a:pPr>
            <a:r>
              <a:rPr lang="en-US" sz="1600" dirty="0">
                <a:cs typeface="+mn-cs"/>
              </a:rPr>
              <a:t>IWO PIDs can be selected along with core Intersight PIDs if needed</a:t>
            </a:r>
          </a:p>
          <a:p>
            <a:pPr marL="569853" lvl="1" indent="-342892" defTabSz="914378">
              <a:lnSpc>
                <a:spcPct val="100000"/>
              </a:lnSpc>
              <a:spcBef>
                <a:spcPts val="0"/>
              </a:spcBef>
              <a:buClrTx/>
              <a:buSzTx/>
              <a:buFont typeface="Courier New" charset="0"/>
              <a:buChar char="o"/>
            </a:pPr>
            <a:endParaRPr lang="en-US" sz="1200" dirty="0">
              <a:cs typeface="+mn-cs"/>
            </a:endParaRPr>
          </a:p>
        </p:txBody>
      </p:sp>
      <p:sp>
        <p:nvSpPr>
          <p:cNvPr id="3" name="Title 2"/>
          <p:cNvSpPr>
            <a:spLocks noGrp="1"/>
          </p:cNvSpPr>
          <p:nvPr>
            <p:ph type="title"/>
          </p:nvPr>
        </p:nvSpPr>
        <p:spPr>
          <a:xfrm>
            <a:off x="437766" y="232940"/>
            <a:ext cx="8345488" cy="388937"/>
          </a:xfrm>
        </p:spPr>
        <p:txBody>
          <a:bodyPr>
            <a:normAutofit fontScale="90000"/>
          </a:bodyPr>
          <a:lstStyle/>
          <a:p>
            <a:r>
              <a:rPr lang="en-US" dirty="0"/>
              <a:t>Cisco Intersight Workload Optimizer offer and PIDs</a:t>
            </a:r>
          </a:p>
        </p:txBody>
      </p:sp>
      <p:graphicFrame>
        <p:nvGraphicFramePr>
          <p:cNvPr id="4" name="Table 3"/>
          <p:cNvGraphicFramePr>
            <a:graphicFrameLocks noGrp="1"/>
          </p:cNvGraphicFramePr>
          <p:nvPr/>
        </p:nvGraphicFramePr>
        <p:xfrm>
          <a:off x="308195" y="2571750"/>
          <a:ext cx="7921406" cy="2276507"/>
        </p:xfrm>
        <a:graphic>
          <a:graphicData uri="http://schemas.openxmlformats.org/drawingml/2006/table">
            <a:tbl>
              <a:tblPr firstRow="1" bandRow="1">
                <a:tableStyleId>{5C22544A-7EE6-4342-B048-85BDC9FD1C3A}</a:tableStyleId>
              </a:tblPr>
              <a:tblGrid>
                <a:gridCol w="2803883">
                  <a:extLst>
                    <a:ext uri="{9D8B030D-6E8A-4147-A177-3AD203B41FA5}">
                      <a16:colId xmlns:a16="http://schemas.microsoft.com/office/drawing/2014/main" val="20000"/>
                    </a:ext>
                  </a:extLst>
                </a:gridCol>
                <a:gridCol w="5117523">
                  <a:extLst>
                    <a:ext uri="{9D8B030D-6E8A-4147-A177-3AD203B41FA5}">
                      <a16:colId xmlns:a16="http://schemas.microsoft.com/office/drawing/2014/main" val="20001"/>
                    </a:ext>
                  </a:extLst>
                </a:gridCol>
              </a:tblGrid>
              <a:tr h="288086">
                <a:tc>
                  <a:txBody>
                    <a:bodyPr/>
                    <a:lstStyle/>
                    <a:p>
                      <a:r>
                        <a:rPr lang="en-US" sz="1200" dirty="0"/>
                        <a:t>Orderable PID</a:t>
                      </a:r>
                    </a:p>
                  </a:txBody>
                  <a:tcPr/>
                </a:tc>
                <a:tc>
                  <a:txBody>
                    <a:bodyPr/>
                    <a:lstStyle/>
                    <a:p>
                      <a:r>
                        <a:rPr lang="en-US" sz="1200" dirty="0"/>
                        <a:t>Description</a:t>
                      </a:r>
                    </a:p>
                  </a:txBody>
                  <a:tcPr/>
                </a:tc>
                <a:extLst>
                  <a:ext uri="{0D108BD9-81ED-4DB2-BD59-A6C34878D82A}">
                    <a16:rowId xmlns:a16="http://schemas.microsoft.com/office/drawing/2014/main" val="10000"/>
                  </a:ext>
                </a:extLst>
              </a:tr>
              <a:tr h="239134">
                <a:tc>
                  <a:txBody>
                    <a:bodyPr/>
                    <a:lstStyle/>
                    <a:p>
                      <a:r>
                        <a:rPr lang="en-US" sz="1200" b="1" dirty="0"/>
                        <a:t>DC-MGT-SAAS</a:t>
                      </a:r>
                    </a:p>
                  </a:txBody>
                  <a:tcPr/>
                </a:tc>
                <a:tc>
                  <a:txBody>
                    <a:bodyPr/>
                    <a:lstStyle/>
                    <a:p>
                      <a:r>
                        <a:rPr lang="en-US" sz="1200" b="1" dirty="0"/>
                        <a:t>Cisco Intersight</a:t>
                      </a:r>
                      <a:r>
                        <a:rPr lang="en-US" sz="1200" b="1" baseline="0" dirty="0"/>
                        <a:t> </a:t>
                      </a:r>
                      <a:r>
                        <a:rPr lang="mr-IN" sz="1200" b="1" baseline="0" dirty="0"/>
                        <a:t>–</a:t>
                      </a:r>
                      <a:r>
                        <a:rPr lang="en-US" sz="1200" b="1" baseline="0" dirty="0"/>
                        <a:t> Product Family </a:t>
                      </a:r>
                      <a:endParaRPr lang="en-US" sz="1200" b="1" dirty="0"/>
                    </a:p>
                  </a:txBody>
                  <a:tcPr/>
                </a:tc>
                <a:extLst>
                  <a:ext uri="{0D108BD9-81ED-4DB2-BD59-A6C34878D82A}">
                    <a16:rowId xmlns:a16="http://schemas.microsoft.com/office/drawing/2014/main" val="10001"/>
                  </a:ext>
                </a:extLst>
              </a:tr>
              <a:tr h="251061">
                <a:tc>
                  <a:txBody>
                    <a:bodyPr/>
                    <a:lstStyle/>
                    <a:p>
                      <a:pPr lvl="1" algn="l" fontAlgn="b"/>
                      <a:r>
                        <a:rPr lang="fr-FR" sz="1200" b="0" i="0" u="none" strike="noStrike" kern="1200" dirty="0">
                          <a:solidFill>
                            <a:srgbClr val="025073"/>
                          </a:solidFill>
                          <a:effectLst/>
                          <a:latin typeface="+mn-lt"/>
                          <a:ea typeface="+mn-ea"/>
                          <a:cs typeface="Calibri"/>
                        </a:rPr>
                        <a:t>DC-MGT-WO-SAAS-ES</a:t>
                      </a:r>
                    </a:p>
                  </a:txBody>
                  <a:tcPr/>
                </a:tc>
                <a:tc>
                  <a:txBody>
                    <a:bodyPr/>
                    <a:lstStyle/>
                    <a:p>
                      <a:pPr lvl="1"/>
                      <a:r>
                        <a:rPr lang="en-US" sz="1200" dirty="0"/>
                        <a:t>Cisco Intersight Workload Optimizer – Essentials VM</a:t>
                      </a:r>
                    </a:p>
                  </a:txBody>
                  <a:tcPr/>
                </a:tc>
                <a:extLst>
                  <a:ext uri="{0D108BD9-81ED-4DB2-BD59-A6C34878D82A}">
                    <a16:rowId xmlns:a16="http://schemas.microsoft.com/office/drawing/2014/main" val="10002"/>
                  </a:ext>
                </a:extLst>
              </a:tr>
              <a:tr h="262988">
                <a:tc>
                  <a:txBody>
                    <a:bodyPr/>
                    <a:lstStyle/>
                    <a:p>
                      <a:pPr lvl="1" algn="l" fontAlgn="b"/>
                      <a:r>
                        <a:rPr lang="fr-FR" sz="1200" b="0" i="0" u="none" strike="noStrike" kern="1200" dirty="0">
                          <a:solidFill>
                            <a:srgbClr val="025073"/>
                          </a:solidFill>
                          <a:effectLst/>
                          <a:latin typeface="+mn-lt"/>
                          <a:ea typeface="+mn-ea"/>
                          <a:cs typeface="Calibri"/>
                        </a:rPr>
                        <a:t>DC-MGT-WOD-SAAS-ES</a:t>
                      </a:r>
                    </a:p>
                  </a:txBody>
                  <a:tcPr/>
                </a:tc>
                <a:tc>
                  <a:txBody>
                    <a:bodyPr/>
                    <a:lstStyle/>
                    <a:p>
                      <a:pPr lvl="1"/>
                      <a:r>
                        <a:rPr lang="en-US" sz="1200" dirty="0"/>
                        <a:t>Cisco Intersight Workload Optimizer – Essentials VDI</a:t>
                      </a:r>
                    </a:p>
                  </a:txBody>
                  <a:tcPr/>
                </a:tc>
                <a:extLst>
                  <a:ext uri="{0D108BD9-81ED-4DB2-BD59-A6C34878D82A}">
                    <a16:rowId xmlns:a16="http://schemas.microsoft.com/office/drawing/2014/main" val="39131123"/>
                  </a:ext>
                </a:extLst>
              </a:tr>
              <a:tr h="298769">
                <a:tc>
                  <a:txBody>
                    <a:bodyPr/>
                    <a:lstStyle/>
                    <a:p>
                      <a:pPr lvl="1" algn="l" fontAlgn="b"/>
                      <a:r>
                        <a:rPr lang="fr-FR" sz="1200" b="0" i="0" u="none" strike="noStrike" dirty="0">
                          <a:solidFill>
                            <a:srgbClr val="025073"/>
                          </a:solidFill>
                          <a:effectLst/>
                          <a:latin typeface="+mn-lt"/>
                        </a:rPr>
                        <a:t>DC-MGT-WO-SAAS-AD</a:t>
                      </a:r>
                    </a:p>
                  </a:txBody>
                  <a:tcPr/>
                </a:tc>
                <a:tc>
                  <a:txBody>
                    <a:bodyPr/>
                    <a:lstStyle/>
                    <a:p>
                      <a:pPr marL="342886" marR="0" lvl="1" indent="0" algn="l" defTabSz="685777" rtl="0" eaLnBrk="1" fontAlgn="auto" latinLnBrk="0" hangingPunct="1">
                        <a:lnSpc>
                          <a:spcPct val="100000"/>
                        </a:lnSpc>
                        <a:spcBef>
                          <a:spcPts val="0"/>
                        </a:spcBef>
                        <a:spcAft>
                          <a:spcPts val="0"/>
                        </a:spcAft>
                        <a:buClrTx/>
                        <a:buSzTx/>
                        <a:buFontTx/>
                        <a:buNone/>
                        <a:tabLst/>
                        <a:defRPr/>
                      </a:pPr>
                      <a:r>
                        <a:rPr lang="en-US" sz="1200" dirty="0"/>
                        <a:t>Cisco Intersight Workload Optimizer – Advantage VM</a:t>
                      </a:r>
                    </a:p>
                  </a:txBody>
                  <a:tcPr/>
                </a:tc>
                <a:extLst>
                  <a:ext uri="{0D108BD9-81ED-4DB2-BD59-A6C34878D82A}">
                    <a16:rowId xmlns:a16="http://schemas.microsoft.com/office/drawing/2014/main" val="1672531969"/>
                  </a:ext>
                </a:extLst>
              </a:tr>
              <a:tr h="286247">
                <a:tc>
                  <a:txBody>
                    <a:bodyPr/>
                    <a:lstStyle/>
                    <a:p>
                      <a:pPr lvl="1" algn="l" fontAlgn="b"/>
                      <a:r>
                        <a:rPr lang="fr-FR" sz="1200" b="0" i="0" u="none" strike="noStrike" dirty="0">
                          <a:solidFill>
                            <a:srgbClr val="025073"/>
                          </a:solidFill>
                          <a:effectLst/>
                          <a:latin typeface="+mn-lt"/>
                        </a:rPr>
                        <a:t>DC-MGT-WOD-SAAS-AD</a:t>
                      </a:r>
                    </a:p>
                  </a:txBody>
                  <a:tcPr/>
                </a:tc>
                <a:tc>
                  <a:txBody>
                    <a:bodyPr/>
                    <a:lstStyle/>
                    <a:p>
                      <a:pPr marL="342886" marR="0" lvl="1" indent="0" algn="l" defTabSz="685777" rtl="0" eaLnBrk="1" fontAlgn="auto" latinLnBrk="0" hangingPunct="1">
                        <a:lnSpc>
                          <a:spcPct val="100000"/>
                        </a:lnSpc>
                        <a:spcBef>
                          <a:spcPts val="0"/>
                        </a:spcBef>
                        <a:spcAft>
                          <a:spcPts val="0"/>
                        </a:spcAft>
                        <a:buClrTx/>
                        <a:buSzTx/>
                        <a:buFontTx/>
                        <a:buNone/>
                        <a:tabLst/>
                        <a:defRPr/>
                      </a:pPr>
                      <a:r>
                        <a:rPr lang="en-US" sz="1200" dirty="0"/>
                        <a:t>Cisco Intersight Workload Optimizer – Advantage VDI</a:t>
                      </a:r>
                    </a:p>
                  </a:txBody>
                  <a:tcPr/>
                </a:tc>
                <a:extLst>
                  <a:ext uri="{0D108BD9-81ED-4DB2-BD59-A6C34878D82A}">
                    <a16:rowId xmlns:a16="http://schemas.microsoft.com/office/drawing/2014/main" val="2827413522"/>
                  </a:ext>
                </a:extLst>
              </a:tr>
              <a:tr h="278296">
                <a:tc>
                  <a:txBody>
                    <a:bodyPr/>
                    <a:lstStyle/>
                    <a:p>
                      <a:pPr marL="342886" marR="0" lvl="1" indent="0" algn="l" defTabSz="685777" rtl="0" eaLnBrk="1" fontAlgn="b" latinLnBrk="0" hangingPunct="1">
                        <a:lnSpc>
                          <a:spcPct val="100000"/>
                        </a:lnSpc>
                        <a:spcBef>
                          <a:spcPts val="0"/>
                        </a:spcBef>
                        <a:spcAft>
                          <a:spcPts val="0"/>
                        </a:spcAft>
                        <a:buClrTx/>
                        <a:buSzTx/>
                        <a:buFontTx/>
                        <a:buNone/>
                        <a:tabLst/>
                        <a:defRPr/>
                      </a:pPr>
                      <a:r>
                        <a:rPr lang="fr-FR" sz="1200" b="0" i="0" u="none" strike="noStrike" dirty="0">
                          <a:solidFill>
                            <a:srgbClr val="025073"/>
                          </a:solidFill>
                          <a:effectLst/>
                          <a:latin typeface="+mn-lt"/>
                        </a:rPr>
                        <a:t>DC-MGT-WO-SAAS-PR</a:t>
                      </a:r>
                    </a:p>
                  </a:txBody>
                  <a:tcPr/>
                </a:tc>
                <a:tc>
                  <a:txBody>
                    <a:bodyPr/>
                    <a:lstStyle/>
                    <a:p>
                      <a:pPr marL="342886" marR="0" lvl="1" indent="0" algn="l" defTabSz="685777" rtl="0" eaLnBrk="1" fontAlgn="auto" latinLnBrk="0" hangingPunct="1">
                        <a:lnSpc>
                          <a:spcPct val="100000"/>
                        </a:lnSpc>
                        <a:spcBef>
                          <a:spcPts val="0"/>
                        </a:spcBef>
                        <a:spcAft>
                          <a:spcPts val="0"/>
                        </a:spcAft>
                        <a:buClrTx/>
                        <a:buSzTx/>
                        <a:buFontTx/>
                        <a:buNone/>
                        <a:tabLst/>
                        <a:defRPr/>
                      </a:pPr>
                      <a:r>
                        <a:rPr lang="en-US" sz="1200" dirty="0"/>
                        <a:t>Cisco Intersight Workload Optimizer – Premier VM</a:t>
                      </a:r>
                    </a:p>
                  </a:txBody>
                  <a:tcPr/>
                </a:tc>
                <a:extLst>
                  <a:ext uri="{0D108BD9-81ED-4DB2-BD59-A6C34878D82A}">
                    <a16:rowId xmlns:a16="http://schemas.microsoft.com/office/drawing/2014/main" val="1034599474"/>
                  </a:ext>
                </a:extLst>
              </a:tr>
              <a:tr h="302149">
                <a:tc>
                  <a:txBody>
                    <a:bodyPr/>
                    <a:lstStyle/>
                    <a:p>
                      <a:pPr marL="342886" marR="0" lvl="1" indent="0" algn="l" defTabSz="685777" rtl="0" eaLnBrk="1" fontAlgn="b" latinLnBrk="0" hangingPunct="1">
                        <a:lnSpc>
                          <a:spcPct val="100000"/>
                        </a:lnSpc>
                        <a:spcBef>
                          <a:spcPts val="0"/>
                        </a:spcBef>
                        <a:spcAft>
                          <a:spcPts val="0"/>
                        </a:spcAft>
                        <a:buClrTx/>
                        <a:buSzTx/>
                        <a:buFontTx/>
                        <a:buNone/>
                        <a:tabLst/>
                        <a:defRPr/>
                      </a:pPr>
                      <a:r>
                        <a:rPr lang="fr-FR" sz="1200" b="0" i="0" u="none" strike="noStrike" dirty="0">
                          <a:solidFill>
                            <a:srgbClr val="025073"/>
                          </a:solidFill>
                          <a:effectLst/>
                          <a:latin typeface="+mn-lt"/>
                        </a:rPr>
                        <a:t>DC-MGT-WOD-SAAS-PR</a:t>
                      </a:r>
                    </a:p>
                  </a:txBody>
                  <a:tcPr/>
                </a:tc>
                <a:tc>
                  <a:txBody>
                    <a:bodyPr/>
                    <a:lstStyle/>
                    <a:p>
                      <a:pPr marL="342886" marR="0" lvl="1" indent="0" algn="l" defTabSz="685777" rtl="0" eaLnBrk="1" fontAlgn="auto" latinLnBrk="0" hangingPunct="1">
                        <a:lnSpc>
                          <a:spcPct val="100000"/>
                        </a:lnSpc>
                        <a:spcBef>
                          <a:spcPts val="0"/>
                        </a:spcBef>
                        <a:spcAft>
                          <a:spcPts val="0"/>
                        </a:spcAft>
                        <a:buClrTx/>
                        <a:buSzTx/>
                        <a:buFontTx/>
                        <a:buNone/>
                        <a:tabLst/>
                        <a:defRPr/>
                      </a:pPr>
                      <a:r>
                        <a:rPr lang="en-US" sz="1200" dirty="0"/>
                        <a:t>Cisco Intersight Workload Optimizer – Premier VDI</a:t>
                      </a:r>
                    </a:p>
                  </a:txBody>
                  <a:tcPr/>
                </a:tc>
                <a:extLst>
                  <a:ext uri="{0D108BD9-81ED-4DB2-BD59-A6C34878D82A}">
                    <a16:rowId xmlns:a16="http://schemas.microsoft.com/office/drawing/2014/main" val="2156988361"/>
                  </a:ext>
                </a:extLst>
              </a:tr>
            </a:tbl>
          </a:graphicData>
        </a:graphic>
      </p:graphicFrame>
    </p:spTree>
    <p:extLst>
      <p:ext uri="{BB962C8B-B14F-4D97-AF65-F5344CB8AC3E}">
        <p14:creationId xmlns:p14="http://schemas.microsoft.com/office/powerpoint/2010/main" val="12775444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438149" y="322264"/>
            <a:ext cx="8430787" cy="493857"/>
          </a:xfrm>
        </p:spPr>
        <p:txBody>
          <a:bodyPr/>
          <a:lstStyle/>
          <a:p>
            <a:r>
              <a:rPr lang="en-US" dirty="0"/>
              <a:t>Cisco Intersight Workload Optimizer - Ordering</a:t>
            </a:r>
            <a:endParaRPr dirty="0"/>
          </a:p>
        </p:txBody>
      </p:sp>
      <p:sp>
        <p:nvSpPr>
          <p:cNvPr id="5" name="Text Placeholder 2"/>
          <p:cNvSpPr>
            <a:spLocks noGrp="1"/>
          </p:cNvSpPr>
          <p:nvPr>
            <p:ph type="body" sz="quarter" idx="10"/>
          </p:nvPr>
        </p:nvSpPr>
        <p:spPr>
          <a:xfrm>
            <a:off x="241562" y="975627"/>
            <a:ext cx="8560532" cy="3647798"/>
          </a:xfrm>
        </p:spPr>
        <p:txBody>
          <a:bodyPr>
            <a:noAutofit/>
          </a:bodyPr>
          <a:lstStyle/>
          <a:p>
            <a:pPr marL="228600" indent="0">
              <a:buNone/>
            </a:pPr>
            <a:r>
              <a:rPr lang="en-US" b="1" dirty="0">
                <a:solidFill>
                  <a:srgbClr val="0066CC"/>
                </a:solidFill>
              </a:rPr>
              <a:t>Quick steps to order IWO: </a:t>
            </a:r>
            <a:r>
              <a:rPr lang="en-US" sz="1200" b="1" i="1" dirty="0">
                <a:solidFill>
                  <a:srgbClr val="FF0000"/>
                </a:solidFill>
              </a:rPr>
              <a:t>		</a:t>
            </a:r>
          </a:p>
          <a:p>
            <a:pPr marL="228600" indent="0">
              <a:buNone/>
            </a:pPr>
            <a:r>
              <a:rPr lang="en-US" sz="1200" dirty="0">
                <a:solidFill>
                  <a:srgbClr val="000000"/>
                </a:solidFill>
              </a:rPr>
              <a:t>Enter </a:t>
            </a:r>
            <a:r>
              <a:rPr lang="en-US" sz="1200" dirty="0">
                <a:solidFill>
                  <a:srgbClr val="0066CC"/>
                </a:solidFill>
                <a:ea typeface="Lucida Grande"/>
                <a:cs typeface="Lucida Grande"/>
              </a:rPr>
              <a:t>DC-MGT-SAAS</a:t>
            </a:r>
            <a:r>
              <a:rPr lang="en-US" sz="1200" dirty="0">
                <a:solidFill>
                  <a:srgbClr val="0066CC"/>
                </a:solidFill>
              </a:rPr>
              <a:t> </a:t>
            </a:r>
            <a:r>
              <a:rPr lang="en-US" sz="1200" dirty="0">
                <a:solidFill>
                  <a:srgbClr val="000000"/>
                </a:solidFill>
              </a:rPr>
              <a:t>in CCW and click </a:t>
            </a:r>
            <a:r>
              <a:rPr lang="en-US" sz="1200" dirty="0">
                <a:solidFill>
                  <a:srgbClr val="0066CC"/>
                </a:solidFill>
              </a:rPr>
              <a:t>Add</a:t>
            </a:r>
          </a:p>
          <a:p>
            <a:pPr marL="692150" lvl="1" indent="-285750"/>
            <a:r>
              <a:rPr lang="en-US" sz="1100" dirty="0">
                <a:solidFill>
                  <a:srgbClr val="373737"/>
                </a:solidFill>
              </a:rPr>
              <a:t>Select </a:t>
            </a:r>
            <a:r>
              <a:rPr lang="en-US" sz="1100" dirty="0">
                <a:solidFill>
                  <a:srgbClr val="0D274D"/>
                </a:solidFill>
              </a:rPr>
              <a:t>the pencil icon by </a:t>
            </a:r>
            <a:r>
              <a:rPr lang="en-US" sz="1100" dirty="0">
                <a:solidFill>
                  <a:srgbClr val="0066CC"/>
                </a:solidFill>
              </a:rPr>
              <a:t>Requested Start Date</a:t>
            </a:r>
          </a:p>
          <a:p>
            <a:pPr marL="692150" lvl="1" indent="-285750"/>
            <a:r>
              <a:rPr lang="en-US" sz="1100" dirty="0">
                <a:solidFill>
                  <a:srgbClr val="373737"/>
                </a:solidFill>
              </a:rPr>
              <a:t>Select options on all four below and then click </a:t>
            </a:r>
            <a:r>
              <a:rPr lang="en-US" sz="1100" dirty="0">
                <a:solidFill>
                  <a:srgbClr val="0066CC"/>
                </a:solidFill>
              </a:rPr>
              <a:t>Apply</a:t>
            </a:r>
          </a:p>
          <a:p>
            <a:pPr marL="920750" lvl="2" indent="-285750"/>
            <a:r>
              <a:rPr lang="en-US" sz="1000" dirty="0">
                <a:solidFill>
                  <a:srgbClr val="0066CC"/>
                </a:solidFill>
              </a:rPr>
              <a:t>Requested Start Date </a:t>
            </a:r>
            <a:r>
              <a:rPr lang="en-US" sz="1000" dirty="0">
                <a:solidFill>
                  <a:srgbClr val="373737"/>
                </a:solidFill>
              </a:rPr>
              <a:t>desired (only needed when ordering)</a:t>
            </a:r>
          </a:p>
          <a:p>
            <a:pPr marL="920750" lvl="2" indent="-285750"/>
            <a:r>
              <a:rPr lang="en-US" sz="1000" dirty="0">
                <a:solidFill>
                  <a:srgbClr val="0066CC"/>
                </a:solidFill>
              </a:rPr>
              <a:t>End date </a:t>
            </a:r>
            <a:r>
              <a:rPr lang="en-US" sz="1000" dirty="0">
                <a:solidFill>
                  <a:srgbClr val="373737"/>
                </a:solidFill>
              </a:rPr>
              <a:t>/duration</a:t>
            </a:r>
          </a:p>
          <a:p>
            <a:pPr marL="920750" lvl="2" indent="-285750"/>
            <a:r>
              <a:rPr lang="en-US" sz="1000" dirty="0"/>
              <a:t>Turn</a:t>
            </a:r>
            <a:r>
              <a:rPr lang="en-US" sz="1000" dirty="0">
                <a:solidFill>
                  <a:srgbClr val="0066CC"/>
                </a:solidFill>
              </a:rPr>
              <a:t> Auto-renewal</a:t>
            </a:r>
            <a:r>
              <a:rPr lang="en-US" sz="1000" dirty="0">
                <a:solidFill>
                  <a:srgbClr val="373737"/>
                </a:solidFill>
              </a:rPr>
              <a:t> “On” or “Off”</a:t>
            </a:r>
          </a:p>
          <a:p>
            <a:pPr marL="920750" lvl="2" indent="-285750"/>
            <a:r>
              <a:rPr lang="en-US" sz="1100" dirty="0">
                <a:solidFill>
                  <a:srgbClr val="0066CC"/>
                </a:solidFill>
              </a:rPr>
              <a:t>Billing Frequency </a:t>
            </a:r>
            <a:r>
              <a:rPr lang="en-US" sz="1100" dirty="0">
                <a:solidFill>
                  <a:srgbClr val="373737"/>
                </a:solidFill>
              </a:rPr>
              <a:t>desired</a:t>
            </a:r>
            <a:endParaRPr lang="en-US" sz="1100" dirty="0">
              <a:solidFill>
                <a:srgbClr val="0066CC"/>
              </a:solidFill>
            </a:endParaRPr>
          </a:p>
          <a:p>
            <a:pPr marL="692150" lvl="1" indent="-285750"/>
            <a:r>
              <a:rPr lang="en-US" sz="1200" dirty="0">
                <a:solidFill>
                  <a:srgbClr val="373737"/>
                </a:solidFill>
              </a:rPr>
              <a:t>Select </a:t>
            </a:r>
            <a:r>
              <a:rPr lang="en-US" sz="1200" dirty="0">
                <a:solidFill>
                  <a:srgbClr val="0066CC"/>
                </a:solidFill>
              </a:rPr>
              <a:t>Cisco Intersight Workload Optimizer (IWO) – SaaS</a:t>
            </a:r>
            <a:endParaRPr lang="en-US" sz="1200" dirty="0">
              <a:solidFill>
                <a:srgbClr val="373737"/>
              </a:solidFill>
            </a:endParaRPr>
          </a:p>
          <a:p>
            <a:pPr marL="920750" lvl="2" indent="-285750"/>
            <a:r>
              <a:rPr lang="en-US" sz="1000" dirty="0">
                <a:solidFill>
                  <a:srgbClr val="373737"/>
                </a:solidFill>
              </a:rPr>
              <a:t>Select </a:t>
            </a:r>
            <a:r>
              <a:rPr lang="fr-FR" sz="1000" dirty="0">
                <a:solidFill>
                  <a:srgbClr val="0066CC"/>
                </a:solidFill>
                <a:cs typeface="Calibri"/>
              </a:rPr>
              <a:t>DC-MGT-WO-SAAS-ES </a:t>
            </a:r>
            <a:r>
              <a:rPr lang="fr-FR" sz="1000" dirty="0">
                <a:solidFill>
                  <a:srgbClr val="0D274D"/>
                </a:solidFill>
                <a:cs typeface="Calibri"/>
              </a:rPr>
              <a:t>for IWO Essentials or </a:t>
            </a:r>
            <a:r>
              <a:rPr lang="fr-FR" sz="1000" dirty="0">
                <a:solidFill>
                  <a:srgbClr val="0066CC"/>
                </a:solidFill>
                <a:cs typeface="Calibri"/>
              </a:rPr>
              <a:t>DC-MGT-WOD-SAAS-ES </a:t>
            </a:r>
            <a:r>
              <a:rPr lang="fr-FR" sz="1000" dirty="0">
                <a:solidFill>
                  <a:srgbClr val="0D274D"/>
                </a:solidFill>
                <a:cs typeface="Calibri"/>
              </a:rPr>
              <a:t>for IWO Essentials VDI</a:t>
            </a:r>
            <a:endParaRPr lang="en-US" sz="1000" dirty="0">
              <a:solidFill>
                <a:srgbClr val="0066CC"/>
              </a:solidFill>
            </a:endParaRPr>
          </a:p>
          <a:p>
            <a:pPr marL="920750" lvl="2" indent="-285750"/>
            <a:r>
              <a:rPr lang="en-US" sz="1000" dirty="0">
                <a:solidFill>
                  <a:srgbClr val="373737"/>
                </a:solidFill>
              </a:rPr>
              <a:t>Select </a:t>
            </a:r>
            <a:r>
              <a:rPr lang="fr-FR" sz="1000" dirty="0">
                <a:solidFill>
                  <a:srgbClr val="0066CC"/>
                </a:solidFill>
                <a:cs typeface="Calibri"/>
              </a:rPr>
              <a:t>DC-MGT-WO-SAAS-AD </a:t>
            </a:r>
            <a:r>
              <a:rPr lang="fr-FR" sz="1000" dirty="0">
                <a:solidFill>
                  <a:srgbClr val="0D274D"/>
                </a:solidFill>
                <a:cs typeface="Calibri"/>
              </a:rPr>
              <a:t>for IWO Advantage or </a:t>
            </a:r>
            <a:r>
              <a:rPr lang="fr-FR" sz="1000" dirty="0">
                <a:solidFill>
                  <a:srgbClr val="0066CC"/>
                </a:solidFill>
                <a:cs typeface="Calibri"/>
              </a:rPr>
              <a:t>DC-MGT-WOD-SAAS-AD </a:t>
            </a:r>
            <a:r>
              <a:rPr lang="fr-FR" sz="1000" dirty="0">
                <a:solidFill>
                  <a:srgbClr val="0D274D"/>
                </a:solidFill>
                <a:cs typeface="Calibri"/>
              </a:rPr>
              <a:t>for IWO Advantage VDI</a:t>
            </a:r>
            <a:endParaRPr lang="en-US" sz="1000" dirty="0">
              <a:solidFill>
                <a:srgbClr val="0066CC"/>
              </a:solidFill>
            </a:endParaRPr>
          </a:p>
          <a:p>
            <a:pPr marL="920750" lvl="2" indent="-285750"/>
            <a:r>
              <a:rPr lang="en-US" sz="1000" dirty="0">
                <a:solidFill>
                  <a:srgbClr val="373737"/>
                </a:solidFill>
              </a:rPr>
              <a:t>Select </a:t>
            </a:r>
            <a:r>
              <a:rPr lang="fr-FR" sz="1000" dirty="0">
                <a:solidFill>
                  <a:srgbClr val="0066CC"/>
                </a:solidFill>
                <a:cs typeface="Calibri"/>
              </a:rPr>
              <a:t>DC-MGT-WO-SAAS-PR </a:t>
            </a:r>
            <a:r>
              <a:rPr lang="fr-FR" sz="1000" dirty="0">
                <a:solidFill>
                  <a:srgbClr val="0D274D"/>
                </a:solidFill>
                <a:cs typeface="Calibri"/>
              </a:rPr>
              <a:t>for IWO Premier or </a:t>
            </a:r>
            <a:r>
              <a:rPr lang="fr-FR" sz="1000" dirty="0">
                <a:solidFill>
                  <a:srgbClr val="0066CC"/>
                </a:solidFill>
                <a:cs typeface="Calibri"/>
              </a:rPr>
              <a:t>DC-MGT-WOD-SAAS-PR </a:t>
            </a:r>
            <a:r>
              <a:rPr lang="fr-FR" sz="1000" dirty="0">
                <a:solidFill>
                  <a:srgbClr val="0D274D"/>
                </a:solidFill>
                <a:cs typeface="Calibri"/>
              </a:rPr>
              <a:t>for IWO Premier VDI</a:t>
            </a:r>
            <a:endParaRPr lang="en-US" sz="1000" dirty="0">
              <a:solidFill>
                <a:srgbClr val="0066CC"/>
              </a:solidFill>
            </a:endParaRPr>
          </a:p>
          <a:p>
            <a:pPr marL="692150" lvl="1" indent="-285750"/>
            <a:r>
              <a:rPr lang="en-US" sz="1300" dirty="0">
                <a:solidFill>
                  <a:srgbClr val="373737"/>
                </a:solidFill>
              </a:rPr>
              <a:t>Select desired quantity in VMs or VDI (</a:t>
            </a:r>
            <a:r>
              <a:rPr lang="en-US" sz="1100" dirty="0">
                <a:solidFill>
                  <a:srgbClr val="373737"/>
                </a:solidFill>
              </a:rPr>
              <a:t>tiered pricing for quantity and duration will auto calculate for all editions)</a:t>
            </a:r>
          </a:p>
          <a:p>
            <a:pPr marL="692150" lvl="1" indent="-285750"/>
            <a:r>
              <a:rPr lang="en-US" sz="1200" dirty="0">
                <a:solidFill>
                  <a:srgbClr val="373737"/>
                </a:solidFill>
              </a:rPr>
              <a:t>Select </a:t>
            </a:r>
            <a:r>
              <a:rPr lang="en-US" sz="1200" dirty="0">
                <a:solidFill>
                  <a:srgbClr val="0066CC"/>
                </a:solidFill>
              </a:rPr>
              <a:t>done</a:t>
            </a:r>
            <a:r>
              <a:rPr lang="en-US" sz="1200" dirty="0">
                <a:solidFill>
                  <a:srgbClr val="373737"/>
                </a:solidFill>
              </a:rPr>
              <a:t> to complete</a:t>
            </a:r>
          </a:p>
        </p:txBody>
      </p:sp>
    </p:spTree>
    <p:extLst>
      <p:ext uri="{BB962C8B-B14F-4D97-AF65-F5344CB8AC3E}">
        <p14:creationId xmlns:p14="http://schemas.microsoft.com/office/powerpoint/2010/main" val="241862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30588" y="1003755"/>
            <a:ext cx="7827963" cy="3467100"/>
          </a:xfrm>
          <a:prstGeom prst="rect">
            <a:avLst/>
          </a:prstGeom>
        </p:spPr>
        <p:txBody>
          <a:bodyPr>
            <a:noAutofit/>
          </a:bodyPr>
          <a:lstStyle/>
          <a:p>
            <a:pPr marL="228600" indent="0">
              <a:buNone/>
            </a:pPr>
            <a:r>
              <a:rPr lang="en-US" sz="1400" dirty="0">
                <a:solidFill>
                  <a:srgbClr val="373737"/>
                </a:solidFill>
              </a:rPr>
              <a:t>Enter </a:t>
            </a:r>
            <a:r>
              <a:rPr lang="en-US" sz="1400" b="1" dirty="0">
                <a:solidFill>
                  <a:srgbClr val="0066CC"/>
                </a:solidFill>
              </a:rPr>
              <a:t>DC-MGT-SAAS</a:t>
            </a:r>
            <a:r>
              <a:rPr lang="en-US" sz="1400" dirty="0">
                <a:solidFill>
                  <a:srgbClr val="0066CC"/>
                </a:solidFill>
              </a:rPr>
              <a:t> </a:t>
            </a:r>
            <a:r>
              <a:rPr lang="en-US" sz="1400" dirty="0">
                <a:solidFill>
                  <a:srgbClr val="373737"/>
                </a:solidFill>
              </a:rPr>
              <a:t>in CCW and select </a:t>
            </a:r>
            <a:r>
              <a:rPr lang="en-US" sz="1400" b="1" dirty="0">
                <a:solidFill>
                  <a:srgbClr val="0066CC"/>
                </a:solidFill>
              </a:rPr>
              <a:t>Add</a:t>
            </a:r>
          </a:p>
        </p:txBody>
      </p:sp>
      <p:pic>
        <p:nvPicPr>
          <p:cNvPr id="6" name="Picture 5" descr="Graphical user interface, application&#10;&#10;Description automatically generated">
            <a:extLst>
              <a:ext uri="{FF2B5EF4-FFF2-40B4-BE49-F238E27FC236}">
                <a16:creationId xmlns:a16="http://schemas.microsoft.com/office/drawing/2014/main" id="{01BE55A4-2127-434B-9767-DB6F58FC940A}"/>
              </a:ext>
            </a:extLst>
          </p:cNvPr>
          <p:cNvPicPr>
            <a:picLocks noChangeAspect="1"/>
          </p:cNvPicPr>
          <p:nvPr/>
        </p:nvPicPr>
        <p:blipFill>
          <a:blip r:embed="rId3"/>
          <a:stretch>
            <a:fillRect/>
          </a:stretch>
        </p:blipFill>
        <p:spPr>
          <a:xfrm>
            <a:off x="437766" y="1417320"/>
            <a:ext cx="6294120" cy="3726180"/>
          </a:xfrm>
          <a:prstGeom prst="rect">
            <a:avLst/>
          </a:prstGeom>
        </p:spPr>
      </p:pic>
    </p:spTree>
    <p:extLst>
      <p:ext uri="{BB962C8B-B14F-4D97-AF65-F5344CB8AC3E}">
        <p14:creationId xmlns:p14="http://schemas.microsoft.com/office/powerpoint/2010/main" val="26709012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14788" y="976745"/>
            <a:ext cx="7827963" cy="3563505"/>
          </a:xfrm>
          <a:prstGeom prst="rect">
            <a:avLst/>
          </a:prstGeom>
        </p:spPr>
        <p:txBody>
          <a:bodyPr>
            <a:noAutofit/>
          </a:bodyPr>
          <a:lstStyle/>
          <a:p>
            <a:pPr marL="228600" indent="0">
              <a:buNone/>
            </a:pPr>
            <a:r>
              <a:rPr lang="en-US" sz="1400" dirty="0">
                <a:solidFill>
                  <a:srgbClr val="373737"/>
                </a:solidFill>
              </a:rPr>
              <a:t>Click on </a:t>
            </a:r>
            <a:r>
              <a:rPr lang="en-US" sz="1400" b="1" dirty="0">
                <a:solidFill>
                  <a:srgbClr val="0066CC"/>
                </a:solidFill>
              </a:rPr>
              <a:t>Requested Start Date</a:t>
            </a:r>
          </a:p>
        </p:txBody>
      </p:sp>
      <p:pic>
        <p:nvPicPr>
          <p:cNvPr id="3" name="Picture 2" descr="Graphical user interface, text, application, email&#10;&#10;Description automatically generated">
            <a:extLst>
              <a:ext uri="{FF2B5EF4-FFF2-40B4-BE49-F238E27FC236}">
                <a16:creationId xmlns:a16="http://schemas.microsoft.com/office/drawing/2014/main" id="{09B745DE-26CD-1745-BEEA-940F224A2A9D}"/>
              </a:ext>
            </a:extLst>
          </p:cNvPr>
          <p:cNvPicPr>
            <a:picLocks noChangeAspect="1"/>
          </p:cNvPicPr>
          <p:nvPr/>
        </p:nvPicPr>
        <p:blipFill>
          <a:blip r:embed="rId3"/>
          <a:stretch>
            <a:fillRect/>
          </a:stretch>
        </p:blipFill>
        <p:spPr>
          <a:xfrm>
            <a:off x="437766" y="1273810"/>
            <a:ext cx="5874385" cy="3869690"/>
          </a:xfrm>
          <a:prstGeom prst="rect">
            <a:avLst/>
          </a:prstGeom>
        </p:spPr>
      </p:pic>
    </p:spTree>
    <p:extLst>
      <p:ext uri="{BB962C8B-B14F-4D97-AF65-F5344CB8AC3E}">
        <p14:creationId xmlns:p14="http://schemas.microsoft.com/office/powerpoint/2010/main" val="4227999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399256" y="248270"/>
            <a:ext cx="8345488" cy="731837"/>
          </a:xfrm>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22637" y="895350"/>
            <a:ext cx="7827963" cy="3733800"/>
          </a:xfrm>
          <a:prstGeom prst="rect">
            <a:avLst/>
          </a:prstGeom>
        </p:spPr>
        <p:txBody>
          <a:bodyPr>
            <a:noAutofit/>
          </a:bodyPr>
          <a:lstStyle/>
          <a:p>
            <a:pPr marL="228600" indent="0">
              <a:buNone/>
            </a:pPr>
            <a:r>
              <a:rPr lang="en-US" sz="1400" dirty="0">
                <a:solidFill>
                  <a:srgbClr val="373737"/>
                </a:solidFill>
              </a:rPr>
              <a:t>Enter </a:t>
            </a:r>
            <a:r>
              <a:rPr lang="en-US" sz="1400" b="1" dirty="0">
                <a:solidFill>
                  <a:srgbClr val="0066CC"/>
                </a:solidFill>
              </a:rPr>
              <a:t>Requested Start Date </a:t>
            </a:r>
            <a:r>
              <a:rPr lang="en-US" sz="1400" dirty="0">
                <a:solidFill>
                  <a:srgbClr val="373737"/>
                </a:solidFill>
              </a:rPr>
              <a:t>(for ordering only), </a:t>
            </a:r>
            <a:r>
              <a:rPr lang="en-US" sz="1400" b="1" dirty="0">
                <a:solidFill>
                  <a:srgbClr val="0066CC"/>
                </a:solidFill>
              </a:rPr>
              <a:t>End Date </a:t>
            </a:r>
            <a:r>
              <a:rPr lang="en-US" sz="1400" dirty="0">
                <a:solidFill>
                  <a:srgbClr val="373737"/>
                </a:solidFill>
              </a:rPr>
              <a:t>(duration in months), </a:t>
            </a:r>
            <a:r>
              <a:rPr lang="en-US" sz="1400" b="1" dirty="0">
                <a:solidFill>
                  <a:srgbClr val="0066CC"/>
                </a:solidFill>
              </a:rPr>
              <a:t>Auto Renewal </a:t>
            </a:r>
            <a:r>
              <a:rPr lang="en-US" sz="1400" dirty="0">
                <a:solidFill>
                  <a:srgbClr val="373737"/>
                </a:solidFill>
              </a:rPr>
              <a:t>(on/off) and </a:t>
            </a:r>
            <a:r>
              <a:rPr lang="en-US" sz="1400" b="1" dirty="0">
                <a:solidFill>
                  <a:srgbClr val="0066CC"/>
                </a:solidFill>
              </a:rPr>
              <a:t>Billing Frequency </a:t>
            </a:r>
            <a:r>
              <a:rPr lang="en-US" sz="1400" dirty="0">
                <a:solidFill>
                  <a:srgbClr val="373737"/>
                </a:solidFill>
              </a:rPr>
              <a:t>option</a:t>
            </a:r>
            <a:endParaRPr lang="en-US" sz="1400" dirty="0"/>
          </a:p>
        </p:txBody>
      </p:sp>
      <p:pic>
        <p:nvPicPr>
          <p:cNvPr id="3" name="Picture 2" descr="Graphical user interface, text, application, email&#10;&#10;Description automatically generated">
            <a:extLst>
              <a:ext uri="{FF2B5EF4-FFF2-40B4-BE49-F238E27FC236}">
                <a16:creationId xmlns:a16="http://schemas.microsoft.com/office/drawing/2014/main" id="{6FF3F73F-1F3D-514D-B011-A141DD7389A1}"/>
              </a:ext>
            </a:extLst>
          </p:cNvPr>
          <p:cNvPicPr>
            <a:picLocks noChangeAspect="1"/>
          </p:cNvPicPr>
          <p:nvPr/>
        </p:nvPicPr>
        <p:blipFill>
          <a:blip r:embed="rId3"/>
          <a:stretch>
            <a:fillRect/>
          </a:stretch>
        </p:blipFill>
        <p:spPr>
          <a:xfrm>
            <a:off x="399256" y="1506125"/>
            <a:ext cx="7147560" cy="3649980"/>
          </a:xfrm>
          <a:prstGeom prst="rect">
            <a:avLst/>
          </a:prstGeom>
        </p:spPr>
      </p:pic>
      <p:cxnSp>
        <p:nvCxnSpPr>
          <p:cNvPr id="15" name="Straight Arrow Connector 14">
            <a:extLst>
              <a:ext uri="{FF2B5EF4-FFF2-40B4-BE49-F238E27FC236}">
                <a16:creationId xmlns:a16="http://schemas.microsoft.com/office/drawing/2014/main" id="{A5E83FA6-6D9D-C249-80C7-56D5420C1C83}"/>
              </a:ext>
            </a:extLst>
          </p:cNvPr>
          <p:cNvCxnSpPr>
            <a:cxnSpLocks/>
          </p:cNvCxnSpPr>
          <p:nvPr/>
        </p:nvCxnSpPr>
        <p:spPr>
          <a:xfrm flipH="1">
            <a:off x="1374280" y="2708633"/>
            <a:ext cx="389312" cy="0"/>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13D1976-8C49-7D42-94F3-2AFCC6985F1C}"/>
              </a:ext>
            </a:extLst>
          </p:cNvPr>
          <p:cNvCxnSpPr>
            <a:cxnSpLocks/>
          </p:cNvCxnSpPr>
          <p:nvPr/>
        </p:nvCxnSpPr>
        <p:spPr>
          <a:xfrm flipH="1">
            <a:off x="1083335" y="4094088"/>
            <a:ext cx="389312" cy="0"/>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AB132F6-BD1B-B142-B11F-E31C9E8B98BF}"/>
              </a:ext>
            </a:extLst>
          </p:cNvPr>
          <p:cNvCxnSpPr>
            <a:cxnSpLocks/>
          </p:cNvCxnSpPr>
          <p:nvPr/>
        </p:nvCxnSpPr>
        <p:spPr>
          <a:xfrm flipH="1">
            <a:off x="4353007" y="2715630"/>
            <a:ext cx="389312" cy="0"/>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EA25E73-5D12-9944-9FDE-F1899F2D8358}"/>
              </a:ext>
            </a:extLst>
          </p:cNvPr>
          <p:cNvCxnSpPr>
            <a:cxnSpLocks/>
          </p:cNvCxnSpPr>
          <p:nvPr/>
        </p:nvCxnSpPr>
        <p:spPr>
          <a:xfrm>
            <a:off x="3637756" y="3934760"/>
            <a:ext cx="335280" cy="0"/>
          </a:xfrm>
          <a:prstGeom prst="straightConnector1">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56252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399256" y="248270"/>
            <a:ext cx="8345488" cy="731837"/>
          </a:xfrm>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22637" y="895350"/>
            <a:ext cx="7827963" cy="3733800"/>
          </a:xfrm>
          <a:prstGeom prst="rect">
            <a:avLst/>
          </a:prstGeom>
        </p:spPr>
        <p:txBody>
          <a:bodyPr>
            <a:noAutofit/>
          </a:bodyPr>
          <a:lstStyle/>
          <a:p>
            <a:pPr marL="228600" indent="0">
              <a:buNone/>
            </a:pPr>
            <a:r>
              <a:rPr lang="en-US" sz="1400" dirty="0">
                <a:solidFill>
                  <a:srgbClr val="373737"/>
                </a:solidFill>
              </a:rPr>
              <a:t>Choose </a:t>
            </a:r>
            <a:r>
              <a:rPr lang="en-US" sz="1400" b="1" dirty="0">
                <a:solidFill>
                  <a:srgbClr val="0066CC"/>
                </a:solidFill>
              </a:rPr>
              <a:t>Select Options</a:t>
            </a:r>
            <a:r>
              <a:rPr lang="en-US" sz="1400" dirty="0">
                <a:solidFill>
                  <a:srgbClr val="0066CC"/>
                </a:solidFill>
              </a:rPr>
              <a:t> </a:t>
            </a:r>
            <a:r>
              <a:rPr lang="en-US" sz="1400" dirty="0">
                <a:solidFill>
                  <a:srgbClr val="373737"/>
                </a:solidFill>
              </a:rPr>
              <a:t>to start configuring your IWO estimate/quote/order</a:t>
            </a:r>
            <a:endParaRPr lang="en-US" sz="1400" dirty="0"/>
          </a:p>
        </p:txBody>
      </p:sp>
      <p:pic>
        <p:nvPicPr>
          <p:cNvPr id="4" name="Picture 3" descr="Graphical user interface, text, application, email&#10;&#10;Description automatically generated">
            <a:extLst>
              <a:ext uri="{FF2B5EF4-FFF2-40B4-BE49-F238E27FC236}">
                <a16:creationId xmlns:a16="http://schemas.microsoft.com/office/drawing/2014/main" id="{4F1F73FB-FD54-1B4B-8A7E-A4AACAE27DD9}"/>
              </a:ext>
            </a:extLst>
          </p:cNvPr>
          <p:cNvPicPr>
            <a:picLocks noChangeAspect="1"/>
          </p:cNvPicPr>
          <p:nvPr/>
        </p:nvPicPr>
        <p:blipFill>
          <a:blip r:embed="rId3"/>
          <a:stretch>
            <a:fillRect/>
          </a:stretch>
        </p:blipFill>
        <p:spPr>
          <a:xfrm>
            <a:off x="399256" y="1301750"/>
            <a:ext cx="5916295" cy="3841750"/>
          </a:xfrm>
          <a:prstGeom prst="rect">
            <a:avLst/>
          </a:prstGeom>
        </p:spPr>
      </p:pic>
    </p:spTree>
    <p:extLst>
      <p:ext uri="{BB962C8B-B14F-4D97-AF65-F5344CB8AC3E}">
        <p14:creationId xmlns:p14="http://schemas.microsoft.com/office/powerpoint/2010/main" val="251266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399256" y="248270"/>
            <a:ext cx="8345488" cy="731837"/>
          </a:xfrm>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22637" y="895350"/>
            <a:ext cx="7827963" cy="3733800"/>
          </a:xfrm>
          <a:prstGeom prst="rect">
            <a:avLst/>
          </a:prstGeom>
        </p:spPr>
        <p:txBody>
          <a:bodyPr>
            <a:noAutofit/>
          </a:bodyPr>
          <a:lstStyle/>
          <a:p>
            <a:pPr marL="228600" indent="0">
              <a:buNone/>
            </a:pPr>
            <a:r>
              <a:rPr lang="en-US" sz="1400" dirty="0">
                <a:solidFill>
                  <a:srgbClr val="373737"/>
                </a:solidFill>
              </a:rPr>
              <a:t>Select </a:t>
            </a:r>
            <a:r>
              <a:rPr lang="en-US" sz="1400" b="1" dirty="0">
                <a:solidFill>
                  <a:srgbClr val="0066CC"/>
                </a:solidFill>
              </a:rPr>
              <a:t>Cisco Intersight Workload Optimizer (IWO) – SaaS </a:t>
            </a:r>
            <a:r>
              <a:rPr lang="en-US" sz="1400" dirty="0">
                <a:solidFill>
                  <a:srgbClr val="373737"/>
                </a:solidFill>
              </a:rPr>
              <a:t>on the left panel. Note that the Terms and Billing details are highlighted on the right panel!</a:t>
            </a:r>
            <a:endParaRPr lang="en-US" sz="1400" dirty="0"/>
          </a:p>
        </p:txBody>
      </p:sp>
      <p:pic>
        <p:nvPicPr>
          <p:cNvPr id="3" name="Picture 2" descr="Graphical user interface, application&#10;&#10;Description automatically generated">
            <a:extLst>
              <a:ext uri="{FF2B5EF4-FFF2-40B4-BE49-F238E27FC236}">
                <a16:creationId xmlns:a16="http://schemas.microsoft.com/office/drawing/2014/main" id="{D80A8FAB-96D2-2545-9FDC-BA52B780C26F}"/>
              </a:ext>
            </a:extLst>
          </p:cNvPr>
          <p:cNvPicPr>
            <a:picLocks noChangeAspect="1"/>
          </p:cNvPicPr>
          <p:nvPr/>
        </p:nvPicPr>
        <p:blipFill>
          <a:blip r:embed="rId3"/>
          <a:stretch>
            <a:fillRect/>
          </a:stretch>
        </p:blipFill>
        <p:spPr>
          <a:xfrm>
            <a:off x="0" y="1557326"/>
            <a:ext cx="9144000" cy="3586174"/>
          </a:xfrm>
          <a:prstGeom prst="rect">
            <a:avLst/>
          </a:prstGeom>
        </p:spPr>
      </p:pic>
    </p:spTree>
    <p:extLst>
      <p:ext uri="{BB962C8B-B14F-4D97-AF65-F5344CB8AC3E}">
        <p14:creationId xmlns:p14="http://schemas.microsoft.com/office/powerpoint/2010/main" val="4161721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399256" y="248270"/>
            <a:ext cx="8345488" cy="731837"/>
          </a:xfrm>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22637" y="895350"/>
            <a:ext cx="7827963" cy="3733800"/>
          </a:xfrm>
          <a:prstGeom prst="rect">
            <a:avLst/>
          </a:prstGeom>
        </p:spPr>
        <p:txBody>
          <a:bodyPr>
            <a:noAutofit/>
          </a:bodyPr>
          <a:lstStyle/>
          <a:p>
            <a:pPr marL="228600" indent="0">
              <a:buNone/>
            </a:pPr>
            <a:r>
              <a:rPr lang="en-US" sz="1400" dirty="0">
                <a:solidFill>
                  <a:srgbClr val="373737"/>
                </a:solidFill>
              </a:rPr>
              <a:t>Select the tier and type from the left panel. In this example we have chosen 45 VM licenses for Advantage and 75 VDI licenses for Advantage. Then select </a:t>
            </a:r>
            <a:r>
              <a:rPr lang="en-US" sz="1400" b="1" dirty="0">
                <a:solidFill>
                  <a:srgbClr val="0066CC"/>
                </a:solidFill>
              </a:rPr>
              <a:t>Verify &amp; Save</a:t>
            </a:r>
          </a:p>
        </p:txBody>
      </p:sp>
      <p:sp>
        <p:nvSpPr>
          <p:cNvPr id="6" name="TextBox 5">
            <a:extLst>
              <a:ext uri="{FF2B5EF4-FFF2-40B4-BE49-F238E27FC236}">
                <a16:creationId xmlns:a16="http://schemas.microsoft.com/office/drawing/2014/main" id="{9AFC5069-933E-6840-9AB8-4500F309C390}"/>
              </a:ext>
            </a:extLst>
          </p:cNvPr>
          <p:cNvSpPr txBox="1"/>
          <p:nvPr/>
        </p:nvSpPr>
        <p:spPr>
          <a:xfrm>
            <a:off x="7689647" y="2309158"/>
            <a:ext cx="1416050" cy="2308324"/>
          </a:xfrm>
          <a:prstGeom prst="rect">
            <a:avLst/>
          </a:prstGeom>
          <a:noFill/>
        </p:spPr>
        <p:txBody>
          <a:bodyPr wrap="square" rtlCol="0">
            <a:spAutoFit/>
          </a:bodyPr>
          <a:lstStyle/>
          <a:p>
            <a:r>
              <a:rPr lang="en-US" sz="1200" dirty="0">
                <a:latin typeface="+mn-lt"/>
              </a:rPr>
              <a:t>Note: You can select VM quantities only or VDI quantities only as well. </a:t>
            </a:r>
          </a:p>
          <a:p>
            <a:r>
              <a:rPr lang="en-US" sz="1200" dirty="0">
                <a:latin typeface="+mn-lt"/>
              </a:rPr>
              <a:t>Quantities are independent of each other.</a:t>
            </a:r>
          </a:p>
          <a:p>
            <a:r>
              <a:rPr lang="en-US" sz="1200" dirty="0">
                <a:latin typeface="+mn-lt"/>
              </a:rPr>
              <a:t>You can only choose one tier when ordering </a:t>
            </a:r>
            <a:r>
              <a:rPr lang="en-US" sz="1200" u="sng" dirty="0">
                <a:latin typeface="+mn-lt"/>
              </a:rPr>
              <a:t>both</a:t>
            </a:r>
            <a:r>
              <a:rPr lang="en-US" sz="1200" dirty="0">
                <a:latin typeface="+mn-lt"/>
              </a:rPr>
              <a:t> VM and VDI.</a:t>
            </a:r>
          </a:p>
        </p:txBody>
      </p:sp>
      <p:pic>
        <p:nvPicPr>
          <p:cNvPr id="4" name="Picture 3" descr="Graphical user interface, website&#10;&#10;Description automatically generated">
            <a:extLst>
              <a:ext uri="{FF2B5EF4-FFF2-40B4-BE49-F238E27FC236}">
                <a16:creationId xmlns:a16="http://schemas.microsoft.com/office/drawing/2014/main" id="{29C001FF-AB6E-D943-AD59-C2CAB55F70A1}"/>
              </a:ext>
            </a:extLst>
          </p:cNvPr>
          <p:cNvPicPr>
            <a:picLocks noChangeAspect="1"/>
          </p:cNvPicPr>
          <p:nvPr/>
        </p:nvPicPr>
        <p:blipFill>
          <a:blip r:embed="rId3"/>
          <a:stretch>
            <a:fillRect/>
          </a:stretch>
        </p:blipFill>
        <p:spPr>
          <a:xfrm>
            <a:off x="0" y="1751568"/>
            <a:ext cx="7727950" cy="3403600"/>
          </a:xfrm>
          <a:prstGeom prst="rect">
            <a:avLst/>
          </a:prstGeom>
        </p:spPr>
      </p:pic>
    </p:spTree>
    <p:extLst>
      <p:ext uri="{BB962C8B-B14F-4D97-AF65-F5344CB8AC3E}">
        <p14:creationId xmlns:p14="http://schemas.microsoft.com/office/powerpoint/2010/main" val="3685783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051239-759B-874A-9D40-ACE9E5D13B2E}"/>
              </a:ext>
            </a:extLst>
          </p:cNvPr>
          <p:cNvSpPr>
            <a:spLocks noGrp="1"/>
          </p:cNvSpPr>
          <p:nvPr>
            <p:ph type="body" sz="quarter" idx="10"/>
          </p:nvPr>
        </p:nvSpPr>
        <p:spPr>
          <a:xfrm>
            <a:off x="437766" y="1348382"/>
            <a:ext cx="3662024" cy="2925868"/>
          </a:xfrm>
        </p:spPr>
        <p:txBody>
          <a:bodyPr/>
          <a:lstStyle/>
          <a:p>
            <a:pPr marL="57150" indent="0">
              <a:buNone/>
            </a:pPr>
            <a:r>
              <a:rPr lang="en-US" sz="1600" dirty="0"/>
              <a:t>Q: Can I ”upgrade” from Intersight to IWO?</a:t>
            </a:r>
          </a:p>
          <a:p>
            <a:pPr marL="57150" indent="0">
              <a:buNone/>
            </a:pPr>
            <a:r>
              <a:rPr lang="en-US" sz="1600" dirty="0"/>
              <a:t>A: No – Intersight and IWO are different products delivering different value to our customers – IWO is a feature set that is considered an “add-on” to Intersight that has an additional cost.</a:t>
            </a:r>
          </a:p>
          <a:p>
            <a:pPr marL="57150" indent="0">
              <a:buNone/>
            </a:pPr>
            <a:endParaRPr lang="en-US" sz="1600" dirty="0"/>
          </a:p>
          <a:p>
            <a:pPr marL="57150" indent="0">
              <a:buNone/>
            </a:pPr>
            <a:endParaRPr lang="en-US" sz="1600" dirty="0"/>
          </a:p>
        </p:txBody>
      </p:sp>
      <p:sp>
        <p:nvSpPr>
          <p:cNvPr id="3" name="Title 2">
            <a:extLst>
              <a:ext uri="{FF2B5EF4-FFF2-40B4-BE49-F238E27FC236}">
                <a16:creationId xmlns:a16="http://schemas.microsoft.com/office/drawing/2014/main" id="{F268E62C-C3AD-624E-894A-8B3C61B39B3D}"/>
              </a:ext>
            </a:extLst>
          </p:cNvPr>
          <p:cNvSpPr>
            <a:spLocks noGrp="1"/>
          </p:cNvSpPr>
          <p:nvPr>
            <p:ph type="title"/>
          </p:nvPr>
        </p:nvSpPr>
        <p:spPr/>
        <p:txBody>
          <a:bodyPr/>
          <a:lstStyle/>
          <a:p>
            <a:r>
              <a:rPr lang="en-US" dirty="0"/>
              <a:t>IWO FAQ</a:t>
            </a:r>
          </a:p>
        </p:txBody>
      </p:sp>
      <p:sp>
        <p:nvSpPr>
          <p:cNvPr id="4" name="Text Placeholder 1">
            <a:extLst>
              <a:ext uri="{FF2B5EF4-FFF2-40B4-BE49-F238E27FC236}">
                <a16:creationId xmlns:a16="http://schemas.microsoft.com/office/drawing/2014/main" id="{1F48AA9E-426D-804F-845C-7E31F13D1283}"/>
              </a:ext>
            </a:extLst>
          </p:cNvPr>
          <p:cNvSpPr txBox="1">
            <a:spLocks/>
          </p:cNvSpPr>
          <p:nvPr/>
        </p:nvSpPr>
        <p:spPr>
          <a:xfrm>
            <a:off x="4905901" y="619848"/>
            <a:ext cx="3662024" cy="4232952"/>
          </a:xfrm>
          <a:prstGeom prst="rect">
            <a:avLst/>
          </a:prstGeom>
        </p:spPr>
        <p:txBody>
          <a:bodyPr lIns="91420" tIns="45710" rIns="91420" bIns="45710">
            <a:noAutofit/>
          </a:bodyPr>
          <a:lstStyle>
            <a:lvl1pPr marL="174625" indent="-117475" algn="l" defTabSz="684213" rtl="0" eaLnBrk="1" fontAlgn="base" hangingPunct="1">
              <a:lnSpc>
                <a:spcPct val="95000"/>
              </a:lnSpc>
              <a:spcBef>
                <a:spcPts val="1110"/>
              </a:spcBef>
              <a:spcAft>
                <a:spcPct val="0"/>
              </a:spcAft>
              <a:buClr>
                <a:schemeClr val="tx2"/>
              </a:buClr>
              <a:buSzPct val="60000"/>
              <a:buFont typeface="Arial"/>
              <a:buChar char="•"/>
              <a:defRPr lang="en-US" sz="2000" b="0" i="0" kern="1200">
                <a:solidFill>
                  <a:schemeClr val="tx2"/>
                </a:solidFill>
                <a:latin typeface="+mn-lt"/>
                <a:ea typeface="CiscoSansTT Thin" charset="0"/>
                <a:cs typeface="CiscoSansTT Thin" charset="0"/>
              </a:defRPr>
            </a:lvl1pPr>
            <a:lvl2pPr marL="288925" indent="-114300" algn="l" defTabSz="684213" rtl="0" eaLnBrk="1" fontAlgn="base" hangingPunct="1">
              <a:lnSpc>
                <a:spcPct val="95000"/>
              </a:lnSpc>
              <a:spcBef>
                <a:spcPts val="450"/>
              </a:spcBef>
              <a:spcAft>
                <a:spcPct val="0"/>
              </a:spcAft>
              <a:buClr>
                <a:schemeClr val="tx2"/>
              </a:buClr>
              <a:buSzPct val="60000"/>
              <a:buFont typeface="Arial"/>
              <a:buChar char="•"/>
              <a:defRPr lang="en-US" sz="1800" b="0" i="0" kern="1200">
                <a:solidFill>
                  <a:schemeClr val="tx2"/>
                </a:solidFill>
                <a:latin typeface="+mn-lt"/>
                <a:ea typeface="CiscoSansTT Thin" charset="0"/>
                <a:cs typeface="CiscoSansTT Thin" charset="0"/>
              </a:defRPr>
            </a:lvl2pPr>
            <a:lvl3pPr marL="403225" indent="-114300" algn="l" defTabSz="684213" rtl="0" eaLnBrk="1" fontAlgn="base" hangingPunct="1">
              <a:lnSpc>
                <a:spcPct val="95000"/>
              </a:lnSpc>
              <a:spcBef>
                <a:spcPts val="625"/>
              </a:spcBef>
              <a:spcAft>
                <a:spcPct val="0"/>
              </a:spcAft>
              <a:buClr>
                <a:schemeClr val="tx2"/>
              </a:buClr>
              <a:buSzPct val="60000"/>
              <a:buFont typeface="Arial"/>
              <a:buChar char="•"/>
              <a:defRPr lang="en-US" sz="1600" b="0" i="0" kern="1200">
                <a:solidFill>
                  <a:schemeClr val="tx2"/>
                </a:solidFill>
                <a:latin typeface="+mn-lt"/>
                <a:ea typeface="CiscoSansTT Thin" charset="0"/>
                <a:cs typeface="CiscoSansTT Thin" charset="0"/>
              </a:defRPr>
            </a:lvl3pPr>
            <a:lvl4pPr marL="517525" indent="-114300" algn="l" defTabSz="684213" rtl="0" eaLnBrk="1" fontAlgn="base" hangingPunct="1">
              <a:lnSpc>
                <a:spcPct val="95000"/>
              </a:lnSpc>
              <a:spcBef>
                <a:spcPts val="625"/>
              </a:spcBef>
              <a:spcAft>
                <a:spcPct val="0"/>
              </a:spcAft>
              <a:buClr>
                <a:schemeClr val="tx2"/>
              </a:buClr>
              <a:buSzPct val="60000"/>
              <a:buFont typeface="Arial"/>
              <a:buChar char="•"/>
              <a:defRPr lang="en-US" sz="1400" b="0" i="0" kern="1200">
                <a:solidFill>
                  <a:schemeClr val="tx2"/>
                </a:solidFill>
                <a:latin typeface="+mn-lt"/>
                <a:ea typeface="CiscoSansTT Thin" charset="0"/>
                <a:cs typeface="CiscoSansTT Thin" charset="0"/>
              </a:defRPr>
            </a:lvl4pPr>
            <a:lvl5pPr marL="631825" indent="-114300" algn="l" defTabSz="684213" rtl="0" eaLnBrk="1" fontAlgn="base" hangingPunct="1">
              <a:lnSpc>
                <a:spcPct val="95000"/>
              </a:lnSpc>
              <a:spcBef>
                <a:spcPts val="625"/>
              </a:spcBef>
              <a:spcAft>
                <a:spcPct val="0"/>
              </a:spcAft>
              <a:buClr>
                <a:schemeClr val="tx2"/>
              </a:buClr>
              <a:buSzPct val="60000"/>
              <a:buFont typeface="Arial"/>
              <a:buChar char="•"/>
              <a:defRPr lang="en-US" sz="1200" b="0" i="0" kern="1200">
                <a:solidFill>
                  <a:schemeClr val="tx2"/>
                </a:solidFill>
                <a:latin typeface="+mn-lt"/>
                <a:ea typeface="CiscoSansTT Thin" charset="0"/>
                <a:cs typeface="CiscoSansTT Thin" charset="0"/>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57150" indent="0">
              <a:buFont typeface="Arial"/>
              <a:buNone/>
            </a:pPr>
            <a:r>
              <a:rPr lang="en-US" sz="1600" dirty="0"/>
              <a:t>Q: Do I need Intersight in order to get IWO?</a:t>
            </a:r>
          </a:p>
          <a:p>
            <a:pPr marL="57150" indent="0">
              <a:buFont typeface="Arial"/>
              <a:buNone/>
            </a:pPr>
            <a:r>
              <a:rPr lang="en-US" sz="1600" dirty="0"/>
              <a:t>A: No – Intersight is not a ”requirement” for a customer to license IWO although it is a desired state. The only thing an IWO customer needs is no cost login credentials to Intersight  and those credentials will provide access to IWO.</a:t>
            </a:r>
          </a:p>
          <a:p>
            <a:pPr marL="57150" indent="0">
              <a:buFont typeface="Arial"/>
              <a:buNone/>
            </a:pPr>
            <a:r>
              <a:rPr lang="en-US" sz="1600" dirty="0"/>
              <a:t>Q: If I purchase Intersight, do I automatically get IWO?</a:t>
            </a:r>
          </a:p>
          <a:p>
            <a:pPr marL="57150" indent="0">
              <a:buFont typeface="Arial"/>
              <a:buNone/>
            </a:pPr>
            <a:r>
              <a:rPr lang="en-US" sz="1600" dirty="0"/>
              <a:t>A: No – IWO is a separately chargeable product and does not come “free” with any tier of Intersight.</a:t>
            </a:r>
          </a:p>
        </p:txBody>
      </p:sp>
    </p:spTree>
    <p:extLst>
      <p:ext uri="{BB962C8B-B14F-4D97-AF65-F5344CB8AC3E}">
        <p14:creationId xmlns:p14="http://schemas.microsoft.com/office/powerpoint/2010/main" val="11890262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2"/>
          <p:cNvSpPr>
            <a:spLocks noGrp="1"/>
          </p:cNvSpPr>
          <p:nvPr>
            <p:ph type="title"/>
          </p:nvPr>
        </p:nvSpPr>
        <p:spPr>
          <a:xfrm>
            <a:off x="399256" y="248270"/>
            <a:ext cx="8345488" cy="731837"/>
          </a:xfrm>
        </p:spPr>
        <p:txBody>
          <a:bodyPr/>
          <a:lstStyle/>
          <a:p>
            <a:r>
              <a:rPr lang="en-US" dirty="0"/>
              <a:t>Cisco Intersight Workload Optimizer - Ordering</a:t>
            </a:r>
            <a:endParaRPr dirty="0"/>
          </a:p>
        </p:txBody>
      </p:sp>
      <p:sp>
        <p:nvSpPr>
          <p:cNvPr id="5" name="Text Placeholder 2"/>
          <p:cNvSpPr>
            <a:spLocks noGrp="1"/>
          </p:cNvSpPr>
          <p:nvPr>
            <p:ph type="body" sz="quarter" idx="4294967295"/>
          </p:nvPr>
        </p:nvSpPr>
        <p:spPr>
          <a:xfrm>
            <a:off x="222637" y="895350"/>
            <a:ext cx="7827963" cy="3733800"/>
          </a:xfrm>
          <a:prstGeom prst="rect">
            <a:avLst/>
          </a:prstGeom>
        </p:spPr>
        <p:txBody>
          <a:bodyPr>
            <a:noAutofit/>
          </a:bodyPr>
          <a:lstStyle/>
          <a:p>
            <a:pPr marL="228600" indent="0">
              <a:buNone/>
            </a:pPr>
            <a:r>
              <a:rPr lang="en-US" sz="1400" dirty="0">
                <a:solidFill>
                  <a:srgbClr val="373737"/>
                </a:solidFill>
              </a:rPr>
              <a:t>Completed, orderable configuration for 45 VM licenses Advantage, 75 VDI Licenses Advantage for 60 months – prepaid – click </a:t>
            </a:r>
            <a:r>
              <a:rPr lang="en-US" sz="1400" b="1" dirty="0">
                <a:solidFill>
                  <a:srgbClr val="0066CC"/>
                </a:solidFill>
              </a:rPr>
              <a:t>Save and Continue</a:t>
            </a:r>
            <a:r>
              <a:rPr lang="en-US" sz="1400" dirty="0">
                <a:solidFill>
                  <a:srgbClr val="0066CC"/>
                </a:solidFill>
              </a:rPr>
              <a:t> </a:t>
            </a:r>
            <a:r>
              <a:rPr lang="en-US" sz="1400" dirty="0">
                <a:solidFill>
                  <a:srgbClr val="373737"/>
                </a:solidFill>
              </a:rPr>
              <a:t>to continue</a:t>
            </a:r>
            <a:endParaRPr lang="en-US" sz="1400" dirty="0"/>
          </a:p>
        </p:txBody>
      </p:sp>
      <p:pic>
        <p:nvPicPr>
          <p:cNvPr id="3" name="Picture 2" descr="Graphical user interface, text, application, email&#10;&#10;Description automatically generated">
            <a:extLst>
              <a:ext uri="{FF2B5EF4-FFF2-40B4-BE49-F238E27FC236}">
                <a16:creationId xmlns:a16="http://schemas.microsoft.com/office/drawing/2014/main" id="{9A1A23CC-953D-2448-A157-B782E13913D8}"/>
              </a:ext>
            </a:extLst>
          </p:cNvPr>
          <p:cNvPicPr>
            <a:picLocks noChangeAspect="1"/>
          </p:cNvPicPr>
          <p:nvPr/>
        </p:nvPicPr>
        <p:blipFill>
          <a:blip r:embed="rId3"/>
          <a:stretch>
            <a:fillRect/>
          </a:stretch>
        </p:blipFill>
        <p:spPr>
          <a:xfrm>
            <a:off x="0" y="1485900"/>
            <a:ext cx="9144000" cy="3657600"/>
          </a:xfrm>
          <a:prstGeom prst="rect">
            <a:avLst/>
          </a:prstGeom>
        </p:spPr>
      </p:pic>
    </p:spTree>
    <p:extLst>
      <p:ext uri="{BB962C8B-B14F-4D97-AF65-F5344CB8AC3E}">
        <p14:creationId xmlns:p14="http://schemas.microsoft.com/office/powerpoint/2010/main" val="23849740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56B2123-1491-614D-B717-080E36A5E31F}"/>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Ordering IWO in the Data Center EA</a:t>
            </a:r>
            <a:endParaRPr altLang="en-US" sz="2400" dirty="0">
              <a:ea typeface="ＭＳ Ｐゴシック" pitchFamily="34" charset="-128"/>
              <a:cs typeface="CiscoSans" pitchFamily="34" charset="0"/>
            </a:endParaRPr>
          </a:p>
        </p:txBody>
      </p:sp>
    </p:spTree>
    <p:extLst>
      <p:ext uri="{BB962C8B-B14F-4D97-AF65-F5344CB8AC3E}">
        <p14:creationId xmlns:p14="http://schemas.microsoft.com/office/powerpoint/2010/main" val="24461428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a:xfrm>
            <a:off x="88589" y="1073150"/>
            <a:ext cx="8277344" cy="3389312"/>
          </a:xfrm>
        </p:spPr>
        <p:txBody>
          <a:bodyPr>
            <a:noAutofit/>
          </a:bodyPr>
          <a:lstStyle/>
          <a:p>
            <a:pPr marL="406400" lvl="1" indent="0">
              <a:buNone/>
            </a:pPr>
            <a:r>
              <a:rPr lang="en-US" sz="2000" dirty="0">
                <a:solidFill>
                  <a:srgbClr val="0066CC"/>
                </a:solidFill>
              </a:rPr>
              <a:t>How to order IWO when ordering via the Data Center Enrollment for the Cisco EA:</a:t>
            </a:r>
          </a:p>
          <a:p>
            <a:pPr marL="406400" lvl="1" indent="0">
              <a:buNone/>
            </a:pPr>
            <a:endParaRPr lang="en-US" sz="1400" dirty="0">
              <a:solidFill>
                <a:srgbClr val="373737"/>
              </a:solidFill>
            </a:endParaRPr>
          </a:p>
          <a:p>
            <a:pPr marL="692150" lvl="1" indent="-285750"/>
            <a:r>
              <a:rPr lang="en-US" sz="1400" dirty="0"/>
              <a:t>IWO is now a “Core” offer in the Data Center Enrollment of the Cisco Enterprise Agreement (EA), unlike CWOM which is classified as an “add-on”</a:t>
            </a:r>
          </a:p>
          <a:p>
            <a:pPr marL="692150" lvl="1" indent="-285750"/>
            <a:r>
              <a:rPr lang="en-US" sz="1400" dirty="0"/>
              <a:t>There are two IWO tiers offered in the EA – Premier and Advantage (see feature slide 15 &amp; 16 for details)</a:t>
            </a:r>
          </a:p>
          <a:p>
            <a:pPr marL="692150" lvl="1" indent="-285750"/>
            <a:r>
              <a:rPr lang="en-US" sz="1400" dirty="0"/>
              <a:t>You can find the latest DC EA information here: </a:t>
            </a:r>
            <a:r>
              <a:rPr lang="en-US" sz="1400" dirty="0">
                <a:solidFill>
                  <a:srgbClr val="373737"/>
                </a:solidFill>
                <a:hlinkClick r:id="rId3"/>
              </a:rPr>
              <a:t>https://salesconnect.cisco.com/#/program/PAGE-14313</a:t>
            </a:r>
            <a:endParaRPr lang="en-US" sz="1400" dirty="0">
              <a:solidFill>
                <a:srgbClr val="373737"/>
              </a:solidFill>
            </a:endParaRPr>
          </a:p>
          <a:p>
            <a:pPr marL="692150" lvl="1" indent="-285750"/>
            <a:r>
              <a:rPr lang="en-US" sz="1400" dirty="0"/>
              <a:t>Please work with the Cisco Buying Program Specialist in your geo. You can locate them using this link: </a:t>
            </a:r>
            <a:r>
              <a:rPr lang="en-US" sz="1400" dirty="0">
                <a:solidFill>
                  <a:srgbClr val="373737"/>
                </a:solidFill>
                <a:hlinkClick r:id="rId4"/>
              </a:rPr>
              <a:t>https://salesconnect.cisco.com/#/program/PAGE-9823</a:t>
            </a:r>
            <a:endParaRPr lang="en-US" sz="1400" dirty="0">
              <a:solidFill>
                <a:srgbClr val="373737"/>
              </a:solidFill>
            </a:endParaRPr>
          </a:p>
          <a:p>
            <a:pPr marL="692150" lvl="1" indent="-285750"/>
            <a:r>
              <a:rPr lang="en-US" sz="1400" dirty="0"/>
              <a:t>There are pricing and discount advantages to selling IWO in the DC EA so talk with your specialist about the opportunity!</a:t>
            </a:r>
          </a:p>
        </p:txBody>
      </p:sp>
      <p:sp>
        <p:nvSpPr>
          <p:cNvPr id="43010" name="Title 2"/>
          <p:cNvSpPr>
            <a:spLocks noGrp="1"/>
          </p:cNvSpPr>
          <p:nvPr>
            <p:ph type="title"/>
          </p:nvPr>
        </p:nvSpPr>
        <p:spPr/>
        <p:txBody>
          <a:bodyPr/>
          <a:lstStyle/>
          <a:p>
            <a:r>
              <a:rPr lang="en-US" dirty="0"/>
              <a:t>Cisco Intersight Workload Optimizer - Ordering</a:t>
            </a:r>
            <a:endParaRPr dirty="0"/>
          </a:p>
        </p:txBody>
      </p:sp>
    </p:spTree>
    <p:extLst>
      <p:ext uri="{BB962C8B-B14F-4D97-AF65-F5344CB8AC3E}">
        <p14:creationId xmlns:p14="http://schemas.microsoft.com/office/powerpoint/2010/main" val="1338837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56B2123-1491-614D-B717-080E36A5E31F}"/>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Ordering EVAL, NFR and Internal Lab licenses</a:t>
            </a:r>
            <a:endParaRPr altLang="en-US" sz="2400" i="1" dirty="0">
              <a:solidFill>
                <a:srgbClr val="FF0000"/>
              </a:solidFill>
              <a:ea typeface="ＭＳ Ｐゴシック" pitchFamily="34" charset="-128"/>
              <a:cs typeface="CiscoSans" pitchFamily="34" charset="0"/>
            </a:endParaRPr>
          </a:p>
        </p:txBody>
      </p:sp>
    </p:spTree>
    <p:extLst>
      <p:ext uri="{BB962C8B-B14F-4D97-AF65-F5344CB8AC3E}">
        <p14:creationId xmlns:p14="http://schemas.microsoft.com/office/powerpoint/2010/main" val="41099800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33399" y="1046480"/>
            <a:ext cx="8197907" cy="3789679"/>
          </a:xfrm>
        </p:spPr>
        <p:txBody>
          <a:bodyPr>
            <a:normAutofit/>
          </a:bodyPr>
          <a:lstStyle/>
          <a:p>
            <a:pPr marL="57149" indent="0">
              <a:buNone/>
            </a:pPr>
            <a:r>
              <a:rPr lang="en-US" sz="1800" b="1" dirty="0">
                <a:latin typeface="CiscoSansTT ExtraLight" panose="020B0303020201020303" pitchFamily="34" charset="0"/>
                <a:cs typeface="CiscoSansTT ExtraLight" panose="020B0303020201020303" pitchFamily="34" charset="0"/>
              </a:rPr>
              <a:t>Intersight Workload Optimizer EVAL/PoV Licenses</a:t>
            </a:r>
          </a:p>
          <a:p>
            <a:pPr lvl="1"/>
            <a:r>
              <a:rPr lang="en-US" sz="1600" dirty="0">
                <a:latin typeface="CiscoSansTT ExtraLight" panose="020B0303020201020303" pitchFamily="34" charset="0"/>
                <a:cs typeface="CiscoSansTT ExtraLight" panose="020B0303020201020303" pitchFamily="34" charset="0"/>
              </a:rPr>
              <a:t>Obtained by Cisco Employee, Cisco Partner, Turbo Sales or Customer</a:t>
            </a:r>
          </a:p>
          <a:p>
            <a:pPr lvl="1"/>
            <a:r>
              <a:rPr lang="en-US" sz="1600" dirty="0">
                <a:latin typeface="CiscoSansTT ExtraLight" panose="020B0303020201020303" pitchFamily="34" charset="0"/>
                <a:cs typeface="CiscoSansTT ExtraLight" panose="020B0303020201020303" pitchFamily="34" charset="0"/>
              </a:rPr>
              <a:t>Leverage for IWO POV</a:t>
            </a:r>
          </a:p>
          <a:p>
            <a:pPr lvl="1"/>
            <a:r>
              <a:rPr lang="en-US" sz="1600" dirty="0">
                <a:latin typeface="CiscoSansTT ExtraLight" panose="020B0303020201020303" pitchFamily="34" charset="0"/>
                <a:cs typeface="CiscoSansTT ExtraLight" panose="020B0303020201020303" pitchFamily="34" charset="0"/>
              </a:rPr>
              <a:t>Duration is typically for 30 to 60 days – No cost</a:t>
            </a:r>
          </a:p>
          <a:p>
            <a:pPr marL="57149" indent="0">
              <a:buNone/>
            </a:pPr>
            <a:r>
              <a:rPr lang="en-US" sz="1800" b="1" dirty="0">
                <a:latin typeface="CiscoSansTT ExtraLight" panose="020B0303020201020303" pitchFamily="34" charset="0"/>
                <a:cs typeface="CiscoSansTT ExtraLight" panose="020B0303020201020303" pitchFamily="34" charset="0"/>
              </a:rPr>
              <a:t>Intersight Workload Optimizer NFR Licenses</a:t>
            </a:r>
          </a:p>
          <a:p>
            <a:pPr lvl="1"/>
            <a:r>
              <a:rPr lang="en-US" sz="1600" dirty="0">
                <a:latin typeface="CiscoSansTT ExtraLight" panose="020B0303020201020303" pitchFamily="34" charset="0"/>
                <a:cs typeface="CiscoSansTT ExtraLight" panose="020B0303020201020303" pitchFamily="34" charset="0"/>
              </a:rPr>
              <a:t>Place order in CCW for Partners to get access to NFR Licenses</a:t>
            </a:r>
          </a:p>
          <a:p>
            <a:pPr lvl="1"/>
            <a:r>
              <a:rPr lang="en-US" sz="1600" dirty="0">
                <a:latin typeface="CiscoSansTT ExtraLight" panose="020B0303020201020303" pitchFamily="34" charset="0"/>
                <a:cs typeface="CiscoSansTT ExtraLight" panose="020B0303020201020303" pitchFamily="34" charset="0"/>
              </a:rPr>
              <a:t>Partner needs to be eligible to purchase NFR licenses</a:t>
            </a:r>
          </a:p>
          <a:p>
            <a:pPr lvl="1"/>
            <a:r>
              <a:rPr lang="en-US" sz="1600" dirty="0">
                <a:latin typeface="CiscoSansTT ExtraLight" panose="020B0303020201020303" pitchFamily="34" charset="0"/>
                <a:cs typeface="CiscoSansTT ExtraLight" panose="020B0303020201020303" pitchFamily="34" charset="0"/>
              </a:rPr>
              <a:t>Cisco will process like any other order placed via CCW (with 95% discount)</a:t>
            </a:r>
          </a:p>
          <a:p>
            <a:pPr lvl="1"/>
            <a:r>
              <a:rPr lang="en-US" sz="1600" dirty="0">
                <a:latin typeface="CiscoSansTT ExtraLight" panose="020B0303020201020303" pitchFamily="34" charset="0"/>
                <a:cs typeface="CiscoSansTT ExtraLight" panose="020B0303020201020303" pitchFamily="34" charset="0"/>
              </a:rPr>
              <a:t>Duration is based on the term that Partner chooses</a:t>
            </a:r>
          </a:p>
          <a:p>
            <a:pPr marL="57140" indent="0">
              <a:buNone/>
            </a:pPr>
            <a:r>
              <a:rPr lang="en-US" sz="1800" b="1" dirty="0">
                <a:latin typeface="CiscoSansTT ExtraLight" panose="020B0303020201020303" pitchFamily="34" charset="0"/>
                <a:cs typeface="CiscoSansTT ExtraLight" panose="020B0303020201020303" pitchFamily="34" charset="0"/>
              </a:rPr>
              <a:t>Intersight Workload Optimizer Lab Licenses</a:t>
            </a:r>
          </a:p>
          <a:p>
            <a:pPr lvl="1"/>
            <a:r>
              <a:rPr lang="en-US" sz="1600" dirty="0">
                <a:latin typeface="CiscoSansTT ExtraLight" panose="020B0303020201020303" pitchFamily="34" charset="0"/>
                <a:cs typeface="CiscoSansTT ExtraLight" panose="020B0303020201020303" pitchFamily="34" charset="0"/>
              </a:rPr>
              <a:t>Cisco Internal Employee use only for Lab/Demo purposes</a:t>
            </a:r>
          </a:p>
          <a:p>
            <a:pPr lvl="1"/>
            <a:endParaRPr lang="en-US" dirty="0"/>
          </a:p>
        </p:txBody>
      </p:sp>
      <p:sp>
        <p:nvSpPr>
          <p:cNvPr id="3" name="Title 2"/>
          <p:cNvSpPr>
            <a:spLocks noGrp="1"/>
          </p:cNvSpPr>
          <p:nvPr>
            <p:ph type="title"/>
          </p:nvPr>
        </p:nvSpPr>
        <p:spPr>
          <a:xfrm>
            <a:off x="533399" y="228644"/>
            <a:ext cx="8197907" cy="731837"/>
          </a:xfrm>
        </p:spPr>
        <p:txBody>
          <a:bodyPr>
            <a:noAutofit/>
          </a:bodyPr>
          <a:lstStyle/>
          <a:p>
            <a:r>
              <a:rPr lang="en-US" sz="2800" dirty="0">
                <a:latin typeface="CiscoSansTT ExtraLight" panose="020B0303020201020303" pitchFamily="34" charset="0"/>
                <a:cs typeface="CiscoSansTT ExtraLight" panose="020B0303020201020303" pitchFamily="34" charset="0"/>
              </a:rPr>
              <a:t>Intersight Workload Optimizer Access Options</a:t>
            </a:r>
          </a:p>
        </p:txBody>
      </p:sp>
    </p:spTree>
    <p:extLst>
      <p:ext uri="{BB962C8B-B14F-4D97-AF65-F5344CB8AC3E}">
        <p14:creationId xmlns:p14="http://schemas.microsoft.com/office/powerpoint/2010/main" val="36956927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56B2123-1491-614D-B717-080E36A5E31F}"/>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EVAL/PoV Licenses</a:t>
            </a:r>
            <a:endParaRPr altLang="en-US" sz="2400" i="1" dirty="0">
              <a:solidFill>
                <a:srgbClr val="FF0000"/>
              </a:solidFill>
              <a:ea typeface="ＭＳ Ｐゴシック" pitchFamily="34" charset="-128"/>
              <a:cs typeface="CiscoSans" pitchFamily="34" charset="0"/>
            </a:endParaRPr>
          </a:p>
        </p:txBody>
      </p:sp>
    </p:spTree>
    <p:extLst>
      <p:ext uri="{BB962C8B-B14F-4D97-AF65-F5344CB8AC3E}">
        <p14:creationId xmlns:p14="http://schemas.microsoft.com/office/powerpoint/2010/main" val="18189001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AEF55-3202-974D-9F79-C26BD523BD92}"/>
              </a:ext>
            </a:extLst>
          </p:cNvPr>
          <p:cNvSpPr>
            <a:spLocks noGrp="1"/>
          </p:cNvSpPr>
          <p:nvPr>
            <p:ph type="body" sz="quarter" idx="10"/>
          </p:nvPr>
        </p:nvSpPr>
        <p:spPr>
          <a:xfrm>
            <a:off x="437766" y="1347788"/>
            <a:ext cx="8345488" cy="3295774"/>
          </a:xfrm>
        </p:spPr>
        <p:txBody>
          <a:bodyPr/>
          <a:lstStyle/>
          <a:p>
            <a:pPr marL="65073" indent="0">
              <a:buNone/>
            </a:pPr>
            <a:r>
              <a:rPr lang="en-US" sz="1800" dirty="0">
                <a:solidFill>
                  <a:srgbClr val="0D274D"/>
                </a:solidFill>
                <a:cs typeface="CiscoSansTT" panose="020B0503020201020303" pitchFamily="34" charset="0"/>
              </a:rPr>
              <a:t>Cisco has created a new process to request and receive Cisco WOM software and license file for EVAL/PoV</a:t>
            </a:r>
          </a:p>
          <a:p>
            <a:pPr marL="65073" indent="0">
              <a:buNone/>
            </a:pPr>
            <a:endParaRPr lang="en-US" sz="1800" dirty="0">
              <a:solidFill>
                <a:srgbClr val="0D274D"/>
              </a:solidFill>
              <a:cs typeface="CiscoSansTT" panose="020B0503020201020303" pitchFamily="34" charset="0"/>
            </a:endParaRPr>
          </a:p>
          <a:p>
            <a:pPr marL="65073" indent="0">
              <a:buNone/>
            </a:pPr>
            <a:r>
              <a:rPr lang="en-US" sz="1800" dirty="0">
                <a:solidFill>
                  <a:srgbClr val="0D274D"/>
                </a:solidFill>
                <a:cs typeface="CiscoSansTT" panose="020B0503020201020303" pitchFamily="34" charset="0"/>
              </a:rPr>
              <a:t>Simply enter your request here:</a:t>
            </a:r>
          </a:p>
          <a:p>
            <a:pPr marL="65073" indent="0">
              <a:buNone/>
            </a:pPr>
            <a:r>
              <a:rPr lang="en-US" sz="1800" u="sng" dirty="0">
                <a:hlinkClick r:id="rId2" tooltip="https://cs.co/IWO-CWOM-Trial-License-Request"/>
              </a:rPr>
              <a:t>https://cs.co/IWO-CWOM-Trial-License-Request</a:t>
            </a:r>
            <a:endParaRPr lang="en-US" sz="1800" u="sng" dirty="0"/>
          </a:p>
          <a:p>
            <a:pPr marL="65073" indent="0">
              <a:buNone/>
            </a:pPr>
            <a:endParaRPr lang="en-US" sz="1800" dirty="0">
              <a:cs typeface="CiscoSansTT" panose="020B0503020201020303" pitchFamily="34" charset="0"/>
            </a:endParaRPr>
          </a:p>
          <a:p>
            <a:pPr marL="292040" lvl="1" indent="0">
              <a:buNone/>
            </a:pPr>
            <a:endParaRPr lang="en-US" sz="800" dirty="0">
              <a:latin typeface="CiscoSansTT" panose="020B0503020201020303" pitchFamily="34" charset="0"/>
              <a:cs typeface="CiscoSansTT" panose="020B0503020201020303" pitchFamily="34" charset="0"/>
            </a:endParaRPr>
          </a:p>
        </p:txBody>
      </p:sp>
      <p:sp>
        <p:nvSpPr>
          <p:cNvPr id="5" name="Title 4">
            <a:extLst>
              <a:ext uri="{FF2B5EF4-FFF2-40B4-BE49-F238E27FC236}">
                <a16:creationId xmlns:a16="http://schemas.microsoft.com/office/drawing/2014/main" id="{45EED5EF-C45D-D841-96F1-9FA0550B3EF9}"/>
              </a:ext>
            </a:extLst>
          </p:cNvPr>
          <p:cNvSpPr>
            <a:spLocks noGrp="1"/>
          </p:cNvSpPr>
          <p:nvPr>
            <p:ph type="title"/>
          </p:nvPr>
        </p:nvSpPr>
        <p:spPr/>
        <p:txBody>
          <a:bodyPr/>
          <a:lstStyle/>
          <a:p>
            <a:r>
              <a:rPr lang="en-US" sz="2800" dirty="0">
                <a:latin typeface="CiscoSansTT ExtraLight" panose="020B0303020201020303" pitchFamily="34" charset="0"/>
                <a:cs typeface="CiscoSansTT ExtraLight" panose="020B0303020201020303" pitchFamily="34" charset="0"/>
              </a:rPr>
              <a:t>How to get access to Intersight Workload Optimizer – EVAL – Proof of Value (PoV)</a:t>
            </a:r>
          </a:p>
        </p:txBody>
      </p:sp>
    </p:spTree>
    <p:extLst>
      <p:ext uri="{BB962C8B-B14F-4D97-AF65-F5344CB8AC3E}">
        <p14:creationId xmlns:p14="http://schemas.microsoft.com/office/powerpoint/2010/main" val="2704126798"/>
      </p:ext>
    </p:extLst>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56B2123-1491-614D-B717-080E36A5E31F}"/>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NFR Licenses</a:t>
            </a:r>
            <a:endParaRPr altLang="en-US" sz="2400" i="1" dirty="0">
              <a:solidFill>
                <a:srgbClr val="FF0000"/>
              </a:solidFill>
              <a:ea typeface="ＭＳ Ｐゴシック" pitchFamily="34" charset="-128"/>
              <a:cs typeface="CiscoSans" pitchFamily="34" charset="0"/>
            </a:endParaRPr>
          </a:p>
        </p:txBody>
      </p:sp>
    </p:spTree>
    <p:extLst>
      <p:ext uri="{BB962C8B-B14F-4D97-AF65-F5344CB8AC3E}">
        <p14:creationId xmlns:p14="http://schemas.microsoft.com/office/powerpoint/2010/main" val="2103484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AEF55-3202-974D-9F79-C26BD523BD92}"/>
              </a:ext>
            </a:extLst>
          </p:cNvPr>
          <p:cNvSpPr>
            <a:spLocks noGrp="1"/>
          </p:cNvSpPr>
          <p:nvPr>
            <p:ph type="body" sz="quarter" idx="10"/>
          </p:nvPr>
        </p:nvSpPr>
        <p:spPr>
          <a:xfrm>
            <a:off x="437766" y="1347788"/>
            <a:ext cx="8345488" cy="3295774"/>
          </a:xfrm>
        </p:spPr>
        <p:txBody>
          <a:bodyPr/>
          <a:lstStyle/>
          <a:p>
            <a:pPr marL="65073" indent="0">
              <a:buNone/>
            </a:pPr>
            <a:r>
              <a:rPr lang="en-US" sz="1800" dirty="0">
                <a:cs typeface="CiscoSansTT" panose="020B0503020201020303" pitchFamily="34" charset="0"/>
              </a:rPr>
              <a:t>Cisco has created a new process to request and receive Cisco IWO NFR software and license file:</a:t>
            </a:r>
          </a:p>
          <a:p>
            <a:pPr marL="292040" lvl="1" indent="0">
              <a:buNone/>
            </a:pPr>
            <a:endParaRPr lang="en-US" sz="1200" dirty="0">
              <a:cs typeface="CiscoSansTT" panose="020B0503020201020303" pitchFamily="34" charset="0"/>
            </a:endParaRPr>
          </a:p>
          <a:p>
            <a:pPr lvl="1"/>
            <a:r>
              <a:rPr lang="en-US" sz="1600" dirty="0">
                <a:solidFill>
                  <a:srgbClr val="0D274D"/>
                </a:solidFill>
                <a:cs typeface="CiscoSansTT" panose="020B0503020201020303" pitchFamily="34" charset="0"/>
              </a:rPr>
              <a:t>Create a deal in CCW</a:t>
            </a:r>
          </a:p>
          <a:p>
            <a:pPr lvl="1"/>
            <a:r>
              <a:rPr lang="en-US" sz="1600" dirty="0">
                <a:solidFill>
                  <a:srgbClr val="0D274D"/>
                </a:solidFill>
                <a:cs typeface="CiscoSansTT" panose="020B0503020201020303" pitchFamily="34" charset="0"/>
              </a:rPr>
              <a:t>Fill in your partner Information</a:t>
            </a:r>
          </a:p>
          <a:p>
            <a:pPr lvl="1"/>
            <a:r>
              <a:rPr lang="en-US" sz="1600" dirty="0">
                <a:solidFill>
                  <a:srgbClr val="0D274D"/>
                </a:solidFill>
                <a:cs typeface="CiscoSansTT" panose="020B0503020201020303" pitchFamily="34" charset="0"/>
              </a:rPr>
              <a:t>Complete the “About the Deal” section (critical step)</a:t>
            </a:r>
          </a:p>
          <a:p>
            <a:pPr lvl="1"/>
            <a:r>
              <a:rPr lang="en-US" sz="1600" dirty="0">
                <a:solidFill>
                  <a:srgbClr val="0D274D"/>
                </a:solidFill>
                <a:cs typeface="CiscoSansTT" panose="020B0503020201020303" pitchFamily="34" charset="0"/>
              </a:rPr>
              <a:t>Add IWO PID </a:t>
            </a:r>
          </a:p>
          <a:p>
            <a:pPr lvl="1"/>
            <a:r>
              <a:rPr lang="en-US" sz="1600" dirty="0">
                <a:solidFill>
                  <a:srgbClr val="0D274D"/>
                </a:solidFill>
                <a:cs typeface="CiscoSansTT" panose="020B0503020201020303" pitchFamily="34" charset="0"/>
              </a:rPr>
              <a:t>Configure IWO PID with correct Smart Account and Virtual Account information</a:t>
            </a:r>
          </a:p>
          <a:p>
            <a:pPr lvl="1"/>
            <a:r>
              <a:rPr lang="en-US" sz="1600" dirty="0">
                <a:solidFill>
                  <a:srgbClr val="0D274D"/>
                </a:solidFill>
                <a:cs typeface="CiscoSansTT" panose="020B0503020201020303" pitchFamily="34" charset="0"/>
              </a:rPr>
              <a:t>Submit the deal</a:t>
            </a:r>
          </a:p>
          <a:p>
            <a:pPr lvl="1"/>
            <a:r>
              <a:rPr lang="en-US" sz="1600" dirty="0">
                <a:solidFill>
                  <a:srgbClr val="0D274D"/>
                </a:solidFill>
                <a:cs typeface="CiscoSansTT" panose="020B0503020201020303" pitchFamily="34" charset="0"/>
              </a:rPr>
              <a:t>Partner NFR discount (95% off) is applied and order processed</a:t>
            </a:r>
          </a:p>
          <a:p>
            <a:pPr lvl="1"/>
            <a:endParaRPr lang="en-US" sz="1600" dirty="0">
              <a:latin typeface="CiscoSansTT" panose="020B0503020201020303" pitchFamily="34" charset="0"/>
              <a:cs typeface="CiscoSansTT" panose="020B0503020201020303" pitchFamily="34" charset="0"/>
            </a:endParaRPr>
          </a:p>
        </p:txBody>
      </p:sp>
      <p:sp>
        <p:nvSpPr>
          <p:cNvPr id="5" name="Title 4">
            <a:extLst>
              <a:ext uri="{FF2B5EF4-FFF2-40B4-BE49-F238E27FC236}">
                <a16:creationId xmlns:a16="http://schemas.microsoft.com/office/drawing/2014/main" id="{45EED5EF-C45D-D841-96F1-9FA0550B3EF9}"/>
              </a:ext>
            </a:extLst>
          </p:cNvPr>
          <p:cNvSpPr>
            <a:spLocks noGrp="1"/>
          </p:cNvSpPr>
          <p:nvPr>
            <p:ph type="title"/>
          </p:nvPr>
        </p:nvSpPr>
        <p:spPr/>
        <p:txBody>
          <a:bodyPr/>
          <a:lstStyle/>
          <a:p>
            <a:r>
              <a:rPr lang="en-US" sz="2800" dirty="0">
                <a:latin typeface="CiscoSansTT ExtraLight" panose="020B0303020201020303" pitchFamily="34" charset="0"/>
                <a:cs typeface="CiscoSansTT ExtraLight" panose="020B0303020201020303" pitchFamily="34" charset="0"/>
              </a:rPr>
              <a:t>Intersight Workload Optimizer – NFR Licenses</a:t>
            </a:r>
          </a:p>
        </p:txBody>
      </p:sp>
    </p:spTree>
    <p:extLst>
      <p:ext uri="{BB962C8B-B14F-4D97-AF65-F5344CB8AC3E}">
        <p14:creationId xmlns:p14="http://schemas.microsoft.com/office/powerpoint/2010/main" val="111773990"/>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latin typeface="CiscoSansTT ExtraLight" panose="020B0303020201020303" pitchFamily="34" charset="0"/>
                <a:cs typeface="CiscoSansTT ExtraLight" panose="020B0303020201020303" pitchFamily="34" charset="0"/>
              </a:rPr>
              <a:t>Creating a Deal: </a:t>
            </a:r>
            <a:r>
              <a:rPr lang="en-US" sz="2800" dirty="0">
                <a:solidFill>
                  <a:srgbClr val="00BCEB"/>
                </a:solidFill>
                <a:latin typeface="CiscoSansTT ExtraLight" panose="020B0303020201020303" pitchFamily="34" charset="0"/>
                <a:cs typeface="CiscoSansTT ExtraLight" panose="020B0303020201020303" pitchFamily="34" charset="0"/>
              </a:rPr>
              <a:t>Deal Screen</a:t>
            </a:r>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rgbClr val="0D274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Who’s Involved</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About the Deal</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3354701"/>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Create a Deal </a:t>
            </a:r>
          </a:p>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During this process, you will need to create the framework for your deal including your customer profile. </a:t>
            </a:r>
            <a:endParaRPr kumimoji="0" lang="en-US" sz="12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endParaRPr>
          </a:p>
          <a:p>
            <a:pPr marL="182880" marR="0" lvl="0" indent="-182880" algn="l" defTabSz="457200" rtl="0" eaLnBrk="1" fontAlgn="base" latinLnBrk="0" hangingPunct="1">
              <a:lnSpc>
                <a:spcPts val="16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Log into </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hlinkClick r:id="rId3"/>
              </a:rPr>
              <a:t>Cisco Commerce Workspace</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(valid CCO ID and Password are required)</a:t>
            </a:r>
          </a:p>
          <a:p>
            <a:pPr marL="182880" marR="0" lvl="0" indent="-182880" algn="l" defTabSz="457200" rtl="0" eaLnBrk="1" fontAlgn="base" latinLnBrk="0" hangingPunct="1">
              <a:lnSpc>
                <a:spcPts val="16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Select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“Deals &amp; Quotes”</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tab to create deal </a:t>
            </a:r>
          </a:p>
          <a:p>
            <a:pPr marL="182880" marR="0" lvl="0" indent="-182880" algn="l" defTabSz="457200" rtl="0" eaLnBrk="1" fontAlgn="base" latinLnBrk="0" hangingPunct="1">
              <a:lnSpc>
                <a:spcPts val="16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Complete mandatory information and click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“Create Deal”</a:t>
            </a: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Incentives</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Questionnaire</a:t>
            </a:r>
          </a:p>
        </p:txBody>
      </p:sp>
      <p:pic>
        <p:nvPicPr>
          <p:cNvPr id="19" name="Picture 18" descr="image001">
            <a:extLst>
              <a:ext uri="{FF2B5EF4-FFF2-40B4-BE49-F238E27FC236}">
                <a16:creationId xmlns:a16="http://schemas.microsoft.com/office/drawing/2014/main" id="{6CF710B5-7AF8-4448-9A3D-95A7D415311B}"/>
              </a:ext>
            </a:extLst>
          </p:cNvPr>
          <p:cNvPicPr/>
          <p:nvPr/>
        </p:nvPicPr>
        <p:blipFill rotWithShape="1">
          <a:blip r:embed="rId4" cstate="print">
            <a:extLst>
              <a:ext uri="{28A0092B-C50C-407E-A947-70E740481C1C}">
                <a14:useLocalDpi xmlns:a14="http://schemas.microsoft.com/office/drawing/2010/main"/>
              </a:ext>
            </a:extLst>
          </a:blip>
          <a:srcRect r="10214" b="8995"/>
          <a:stretch/>
        </p:blipFill>
        <p:spPr bwMode="auto">
          <a:xfrm>
            <a:off x="2921316" y="1644576"/>
            <a:ext cx="6177915" cy="3136974"/>
          </a:xfrm>
          <a:prstGeom prst="rect">
            <a:avLst/>
          </a:prstGeom>
          <a:noFill/>
          <a:ln w="12700">
            <a:solidFill>
              <a:schemeClr val="bg1"/>
            </a:solidFill>
            <a:miter lim="800000"/>
            <a:headEnd/>
            <a:tailEnd/>
          </a:ln>
          <a:effectLst/>
        </p:spPr>
      </p:pic>
      <p:sp>
        <p:nvSpPr>
          <p:cNvPr id="20" name="Rectangle 19">
            <a:extLst>
              <a:ext uri="{FF2B5EF4-FFF2-40B4-BE49-F238E27FC236}">
                <a16:creationId xmlns:a16="http://schemas.microsoft.com/office/drawing/2014/main" id="{58DD82B8-5B6E-48FB-9C7E-7FFB88B5BE9B}"/>
              </a:ext>
            </a:extLst>
          </p:cNvPr>
          <p:cNvSpPr/>
          <p:nvPr/>
        </p:nvSpPr>
        <p:spPr>
          <a:xfrm>
            <a:off x="5158272" y="1914235"/>
            <a:ext cx="764838" cy="211251"/>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1" name="Rectangle 20">
            <a:extLst>
              <a:ext uri="{FF2B5EF4-FFF2-40B4-BE49-F238E27FC236}">
                <a16:creationId xmlns:a16="http://schemas.microsoft.com/office/drawing/2014/main" id="{3EF9452D-3110-4438-9FCF-B481AF673077}"/>
              </a:ext>
            </a:extLst>
          </p:cNvPr>
          <p:cNvSpPr/>
          <p:nvPr/>
        </p:nvSpPr>
        <p:spPr>
          <a:xfrm>
            <a:off x="5164920" y="2172260"/>
            <a:ext cx="764838" cy="211251"/>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Tree>
    <p:extLst>
      <p:ext uri="{BB962C8B-B14F-4D97-AF65-F5344CB8AC3E}">
        <p14:creationId xmlns:p14="http://schemas.microsoft.com/office/powerpoint/2010/main" val="788446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a:xfrm>
            <a:off x="437766" y="1007529"/>
            <a:ext cx="8277344" cy="3535362"/>
          </a:xfrm>
        </p:spPr>
        <p:txBody>
          <a:bodyPr>
            <a:noAutofit/>
          </a:bodyPr>
          <a:lstStyle/>
          <a:p>
            <a:pPr marL="228600" indent="0">
              <a:buNone/>
            </a:pPr>
            <a:r>
              <a:rPr lang="en-US" dirty="0">
                <a:solidFill>
                  <a:srgbClr val="0066CC"/>
                </a:solidFill>
                <a:latin typeface="+mj-lt"/>
              </a:rPr>
              <a:t>What’s in this ordering guide?</a:t>
            </a:r>
            <a:endParaRPr lang="en-US" sz="1400" dirty="0">
              <a:solidFill>
                <a:schemeClr val="tx1"/>
              </a:solidFill>
              <a:latin typeface="+mj-lt"/>
            </a:endParaRPr>
          </a:p>
          <a:p>
            <a:pPr marL="292100" lvl="1" indent="0">
              <a:buNone/>
            </a:pPr>
            <a:r>
              <a:rPr lang="en-US" sz="1400" dirty="0">
                <a:solidFill>
                  <a:schemeClr val="tx1"/>
                </a:solidFill>
              </a:rPr>
              <a:t>In this ordering guide, you will find information that will help you build quotes for Cisco Intersight Workload Optimizer (IWO) and understand the various consumption models available to Cisco sellers, our Partners and most importantly, our Customers.</a:t>
            </a:r>
          </a:p>
          <a:p>
            <a:pPr marL="285750" lvl="1" indent="0">
              <a:buNone/>
            </a:pPr>
            <a:endParaRPr lang="en-US" sz="500" dirty="0"/>
          </a:p>
          <a:p>
            <a:pPr marL="571500" lvl="1" indent="-285750"/>
            <a:r>
              <a:rPr lang="en-US" sz="1200" dirty="0"/>
              <a:t>Introduction to Cisco Intersight Workload Optimizer					slide  5</a:t>
            </a:r>
          </a:p>
          <a:p>
            <a:pPr marL="571500" lvl="1" indent="-285750"/>
            <a:r>
              <a:rPr lang="en-US" sz="1200" dirty="0"/>
              <a:t>Pricing, Discounting &amp; Ordering Slides (VSI &amp; VDI)					slide  9</a:t>
            </a:r>
          </a:p>
          <a:p>
            <a:pPr marL="571500" lvl="1" indent="-285750"/>
            <a:r>
              <a:rPr lang="en-US" sz="1200" dirty="0"/>
              <a:t>Quoting &amp; Ordering 								slide 18</a:t>
            </a:r>
          </a:p>
          <a:p>
            <a:pPr marL="571500" lvl="1" indent="-285750"/>
            <a:r>
              <a:rPr lang="en-US" sz="1200" dirty="0"/>
              <a:t>Ordering IWO as part of the Data Center EA						slide 31</a:t>
            </a:r>
          </a:p>
          <a:p>
            <a:pPr marL="571500" lvl="1" indent="-285750"/>
            <a:r>
              <a:rPr lang="en-US" sz="1200" dirty="0"/>
              <a:t>How to get EVAL/PoV, NFR, &amp; Internal Lab software 					slide 33</a:t>
            </a:r>
          </a:p>
          <a:p>
            <a:pPr marL="571500" lvl="1" indent="-285750"/>
            <a:r>
              <a:rPr lang="en-US" sz="1200" dirty="0"/>
              <a:t>Discount exception request process 						slide 49</a:t>
            </a:r>
          </a:p>
          <a:p>
            <a:pPr marL="571500" lvl="1" indent="-285750"/>
            <a:r>
              <a:rPr lang="en-US" sz="1200" dirty="0"/>
              <a:t>Deployments services for IWO 							slide 58</a:t>
            </a:r>
          </a:p>
          <a:p>
            <a:pPr marL="571500" lvl="1" indent="-285750"/>
            <a:r>
              <a:rPr lang="en-US" sz="1200" dirty="0"/>
              <a:t>Tagging IWO opportunities in SFDC 						slide 61</a:t>
            </a:r>
            <a:br>
              <a:rPr lang="en-US" sz="1200" dirty="0"/>
            </a:br>
            <a:endParaRPr lang="en-US" sz="1200" dirty="0"/>
          </a:p>
          <a:p>
            <a:pPr marL="292100" lvl="1" indent="0">
              <a:buNone/>
            </a:pPr>
            <a:r>
              <a:rPr lang="en-US" sz="1200" b="1" i="1" dirty="0">
                <a:solidFill>
                  <a:srgbClr val="0066CC"/>
                </a:solidFill>
              </a:rPr>
              <a:t>If you have any questions about this ordering guide, please direct them to </a:t>
            </a:r>
            <a:r>
              <a:rPr lang="en-US" sz="1200" b="1" i="1" dirty="0">
                <a:solidFill>
                  <a:srgbClr val="0066CC"/>
                </a:solidFill>
                <a:hlinkClick r:id="rId3">
                  <a:extLst>
                    <a:ext uri="{A12FA001-AC4F-418D-AE19-62706E023703}">
                      <ahyp:hlinkClr xmlns:ahyp="http://schemas.microsoft.com/office/drawing/2018/hyperlinkcolor" val="tx"/>
                    </a:ext>
                  </a:extLst>
                </a:hlinkClick>
              </a:rPr>
              <a:t>ask-cwom@cisco.com</a:t>
            </a:r>
            <a:endParaRPr lang="en-US" sz="1200" b="1" i="1" dirty="0">
              <a:solidFill>
                <a:srgbClr val="0066CC"/>
              </a:solidFill>
            </a:endParaRPr>
          </a:p>
          <a:p>
            <a:pPr marL="292100" lvl="1" indent="0">
              <a:buNone/>
            </a:pPr>
            <a:endParaRPr lang="en-US" sz="2000" dirty="0">
              <a:solidFill>
                <a:schemeClr val="tx1"/>
              </a:solidFill>
            </a:endParaRPr>
          </a:p>
        </p:txBody>
      </p:sp>
      <p:sp>
        <p:nvSpPr>
          <p:cNvPr id="43010" name="Title 2"/>
          <p:cNvSpPr>
            <a:spLocks noGrp="1"/>
          </p:cNvSpPr>
          <p:nvPr>
            <p:ph type="title"/>
          </p:nvPr>
        </p:nvSpPr>
        <p:spPr/>
        <p:txBody>
          <a:bodyPr/>
          <a:lstStyle/>
          <a:p>
            <a:r>
              <a:rPr lang="en-US" dirty="0"/>
              <a:t>Cisco Intersight Workload Optimizer</a:t>
            </a:r>
            <a:endParaRPr dirty="0"/>
          </a:p>
        </p:txBody>
      </p:sp>
    </p:spTree>
    <p:extLst>
      <p:ext uri="{BB962C8B-B14F-4D97-AF65-F5344CB8AC3E}">
        <p14:creationId xmlns:p14="http://schemas.microsoft.com/office/powerpoint/2010/main" val="21932924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latin typeface="CiscoSansTT ExtraLight" panose="020B0303020201020303" pitchFamily="34" charset="0"/>
                <a:cs typeface="CiscoSansTT ExtraLight" panose="020B0303020201020303" pitchFamily="34" charset="0"/>
              </a:rPr>
              <a:t>Creating a Deal: </a:t>
            </a:r>
            <a:r>
              <a:rPr lang="en-US" sz="2800" dirty="0">
                <a:solidFill>
                  <a:srgbClr val="00BCEB"/>
                </a:solidFill>
                <a:latin typeface="CiscoSansTT ExtraLight" panose="020B0303020201020303" pitchFamily="34" charset="0"/>
                <a:cs typeface="CiscoSansTT ExtraLight" panose="020B0303020201020303" pitchFamily="34" charset="0"/>
              </a:rPr>
              <a:t>Deal Screen</a:t>
            </a:r>
            <a:endParaRPr lang="en-US" sz="2800" dirty="0">
              <a:latin typeface="CiscoSansTT ExtraLight" panose="020B0303020201020303" pitchFamily="34" charset="0"/>
              <a:cs typeface="CiscoSansTT ExtraLight" panose="020B0303020201020303" pitchFamily="34" charset="0"/>
            </a:endParaRPr>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Who’s Involved</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rgbClr val="0D274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About the Deal</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4311437"/>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About the Deal </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Enter deal name</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Verify partner information</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Complete all required information in the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“About the Deal”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tab, including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“Intended Use.”</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For Infrastructure, choose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“Internal Business Use”</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For Demo or Lab, choose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“LAB”</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Click</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“Create Deal”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then</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“Save and Continue”</a:t>
            </a:r>
          </a:p>
          <a:p>
            <a:pPr marL="0" marR="0" lvl="0" indent="0" algn="l" defTabSz="457200" rtl="0" eaLnBrk="1" fontAlgn="base" latinLnBrk="0" hangingPunct="1">
              <a:lnSpc>
                <a:spcPts val="1500"/>
              </a:lnSpc>
              <a:spcBef>
                <a:spcPts val="600"/>
              </a:spcBef>
              <a:spcAft>
                <a:spcPts val="600"/>
              </a:spcAft>
              <a:buClrTx/>
              <a:buSzPct val="90000"/>
              <a:buFontTx/>
              <a:buNone/>
              <a:tabLst/>
              <a:defRPr/>
            </a:pPr>
            <a:r>
              <a:rPr kumimoji="0" lang="en-US" sz="1200" b="1"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Important: </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For Demo/Lab use, be sure to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choose LAB </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to get the higher discount. </a:t>
            </a:r>
          </a:p>
          <a:p>
            <a:pPr marL="0" marR="0" lvl="0" indent="0" algn="l" defTabSz="457200" rtl="0" eaLnBrk="1" fontAlgn="base" latinLnBrk="0" hangingPunct="1">
              <a:lnSpc>
                <a:spcPts val="1300"/>
              </a:lnSpc>
              <a:spcBef>
                <a:spcPts val="600"/>
              </a:spcBef>
              <a:spcAft>
                <a:spcPts val="600"/>
              </a:spcAft>
              <a:buClrTx/>
              <a:buSzPct val="90000"/>
              <a:buFontTx/>
              <a:buNone/>
              <a:tabLst/>
              <a:defRPr/>
            </a:pPr>
            <a:endParaRPr kumimoji="0" lang="en-US" sz="1200" b="0" i="0" u="none" strike="noStrike" kern="1200" cap="none" spc="0" normalizeH="0" baseline="0" noProof="0" dirty="0">
              <a:ln>
                <a:noFill/>
              </a:ln>
              <a:solidFill>
                <a:srgbClr val="00BCEB"/>
              </a:solidFill>
              <a:effectLst/>
              <a:uLnTx/>
              <a:uFillTx/>
              <a:latin typeface="CiscoSansTT" panose="020B0503020201020303" pitchFamily="34" charset="0"/>
              <a:ea typeface="ＭＳ Ｐゴシック" charset="0"/>
              <a:cs typeface="CiscoSansTT" panose="020B0503020201020303" pitchFamily="34" charset="0"/>
            </a:endParaRP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Incentives</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Questionnaire</a:t>
            </a:r>
          </a:p>
        </p:txBody>
      </p:sp>
      <p:pic>
        <p:nvPicPr>
          <p:cNvPr id="14" name="Picture 13">
            <a:extLst>
              <a:ext uri="{FF2B5EF4-FFF2-40B4-BE49-F238E27FC236}">
                <a16:creationId xmlns:a16="http://schemas.microsoft.com/office/drawing/2014/main" id="{0AF7A246-ED60-487E-B745-456B5F56E82B}"/>
              </a:ext>
            </a:extLst>
          </p:cNvPr>
          <p:cNvPicPr>
            <a:picLocks noChangeAspect="1"/>
          </p:cNvPicPr>
          <p:nvPr/>
        </p:nvPicPr>
        <p:blipFill>
          <a:blip r:embed="rId3"/>
          <a:stretch>
            <a:fillRect/>
          </a:stretch>
        </p:blipFill>
        <p:spPr>
          <a:xfrm>
            <a:off x="3019617" y="1596678"/>
            <a:ext cx="3824181" cy="2287083"/>
          </a:xfrm>
          <a:prstGeom prst="rect">
            <a:avLst/>
          </a:prstGeom>
          <a:solidFill>
            <a:srgbClr val="FFFFFF">
              <a:shade val="85000"/>
            </a:srgbClr>
          </a:solidFill>
          <a:ln w="12700" cap="sq">
            <a:solidFill>
              <a:schemeClr val="bg1"/>
            </a:solidFill>
            <a:miter lim="800000"/>
          </a:ln>
          <a:effectLst/>
          <a:scene3d>
            <a:camera prst="orthographicFront"/>
            <a:lightRig rig="twoPt" dir="t">
              <a:rot lat="0" lon="0" rev="7200000"/>
            </a:lightRig>
          </a:scene3d>
          <a:sp3d>
            <a:bevelT w="25400" h="19050"/>
            <a:contourClr>
              <a:srgbClr val="FFFFFF"/>
            </a:contourClr>
          </a:sp3d>
        </p:spPr>
      </p:pic>
      <p:sp>
        <p:nvSpPr>
          <p:cNvPr id="16" name="Rectangle 15">
            <a:extLst>
              <a:ext uri="{FF2B5EF4-FFF2-40B4-BE49-F238E27FC236}">
                <a16:creationId xmlns:a16="http://schemas.microsoft.com/office/drawing/2014/main" id="{56C61FC5-CC45-4030-BDCB-A35078B9C399}"/>
              </a:ext>
            </a:extLst>
          </p:cNvPr>
          <p:cNvSpPr/>
          <p:nvPr/>
        </p:nvSpPr>
        <p:spPr>
          <a:xfrm>
            <a:off x="3043681" y="2709349"/>
            <a:ext cx="955019" cy="198443"/>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pic>
        <p:nvPicPr>
          <p:cNvPr id="22" name="Picture 21">
            <a:extLst>
              <a:ext uri="{FF2B5EF4-FFF2-40B4-BE49-F238E27FC236}">
                <a16:creationId xmlns:a16="http://schemas.microsoft.com/office/drawing/2014/main" id="{AA3BEF62-FF0A-4366-A43D-571DFC93515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5337910" y="2427817"/>
            <a:ext cx="3745095" cy="2591858"/>
          </a:xfrm>
          <a:prstGeom prst="rect">
            <a:avLst/>
          </a:prstGeom>
          <a:ln w="12700">
            <a:solidFill>
              <a:schemeClr val="bg1"/>
            </a:solidFill>
          </a:ln>
          <a:effectLst/>
        </p:spPr>
      </p:pic>
      <p:sp>
        <p:nvSpPr>
          <p:cNvPr id="23" name="Rectangle 22">
            <a:extLst>
              <a:ext uri="{FF2B5EF4-FFF2-40B4-BE49-F238E27FC236}">
                <a16:creationId xmlns:a16="http://schemas.microsoft.com/office/drawing/2014/main" id="{5168AAFE-4C41-4745-B04B-1E6709A8DECD}"/>
              </a:ext>
            </a:extLst>
          </p:cNvPr>
          <p:cNvSpPr/>
          <p:nvPr/>
        </p:nvSpPr>
        <p:spPr>
          <a:xfrm>
            <a:off x="5347499" y="3938387"/>
            <a:ext cx="3679840" cy="380224"/>
          </a:xfrm>
          <a:prstGeom prst="rect">
            <a:avLst/>
          </a:prstGeom>
          <a:no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24" name="Rectangle 23">
            <a:extLst>
              <a:ext uri="{FF2B5EF4-FFF2-40B4-BE49-F238E27FC236}">
                <a16:creationId xmlns:a16="http://schemas.microsoft.com/office/drawing/2014/main" id="{6FD9A1C6-5E0B-4266-AF16-F039DEF04D2B}"/>
              </a:ext>
            </a:extLst>
          </p:cNvPr>
          <p:cNvSpPr/>
          <p:nvPr/>
        </p:nvSpPr>
        <p:spPr>
          <a:xfrm>
            <a:off x="5347498" y="4370830"/>
            <a:ext cx="3679842" cy="288754"/>
          </a:xfrm>
          <a:prstGeom prst="rect">
            <a:avLst/>
          </a:prstGeom>
          <a:noFill/>
          <a:ln>
            <a:solidFill>
              <a:schemeClr val="accent1"/>
            </a:solidFill>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BCEB"/>
              </a:solidFill>
              <a:effectLst/>
              <a:uLnTx/>
              <a:uFillTx/>
              <a:latin typeface="CiscoSansTT ExtraLight"/>
              <a:ea typeface="+mn-ea"/>
              <a:cs typeface="+mn-cs"/>
            </a:endParaRPr>
          </a:p>
        </p:txBody>
      </p:sp>
      <p:sp>
        <p:nvSpPr>
          <p:cNvPr id="25" name="Rectangle 24">
            <a:extLst>
              <a:ext uri="{FF2B5EF4-FFF2-40B4-BE49-F238E27FC236}">
                <a16:creationId xmlns:a16="http://schemas.microsoft.com/office/drawing/2014/main" id="{7B8DBCE7-14C8-46D5-BAA3-237F8AEBB565}"/>
              </a:ext>
            </a:extLst>
          </p:cNvPr>
          <p:cNvSpPr/>
          <p:nvPr/>
        </p:nvSpPr>
        <p:spPr>
          <a:xfrm>
            <a:off x="3043681" y="2521861"/>
            <a:ext cx="2056918" cy="132862"/>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8" name="Rectangle 27">
            <a:extLst>
              <a:ext uri="{FF2B5EF4-FFF2-40B4-BE49-F238E27FC236}">
                <a16:creationId xmlns:a16="http://schemas.microsoft.com/office/drawing/2014/main" id="{3E56CC23-5B8B-4806-99AD-7D357224B569}"/>
              </a:ext>
            </a:extLst>
          </p:cNvPr>
          <p:cNvSpPr/>
          <p:nvPr/>
        </p:nvSpPr>
        <p:spPr>
          <a:xfrm>
            <a:off x="3998700" y="1900867"/>
            <a:ext cx="955019" cy="198443"/>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Tree>
    <p:extLst>
      <p:ext uri="{BB962C8B-B14F-4D97-AF65-F5344CB8AC3E}">
        <p14:creationId xmlns:p14="http://schemas.microsoft.com/office/powerpoint/2010/main" val="15906154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rPr>
              <a:t>Creating a Deal: </a:t>
            </a:r>
            <a:r>
              <a:rPr lang="en-US" sz="2800" dirty="0">
                <a:solidFill>
                  <a:srgbClr val="00BCEB"/>
                </a:solidFill>
              </a:rPr>
              <a:t>Deal Screen</a:t>
            </a:r>
            <a:endParaRPr lang="en-US" dirty="0"/>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Who’s Involved</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About the Deal</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3336811"/>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About the Deal </a:t>
            </a:r>
          </a:p>
          <a:p>
            <a:pPr marL="228600" marR="0" lvl="0" indent="-22860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Under</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“Not for Resale”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section, the applicable reward will be available for you to select based on your intended use</a:t>
            </a:r>
          </a:p>
          <a:p>
            <a:pPr marL="228600" marR="0" lvl="0" indent="-22860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Remember: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Selecting Internal Business Use will populate the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NFR Internal Infrastructure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reward, while Lab will populate the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NFR Demo Lab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reward</a:t>
            </a:r>
          </a:p>
          <a:p>
            <a:pPr marL="228600" marR="0" lvl="0" indent="-22860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Click</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“Save and Continue”  </a:t>
            </a:r>
          </a:p>
          <a:p>
            <a:pPr marL="228600" marR="0" lvl="0" indent="-228600" algn="l" defTabSz="457200" rtl="0" eaLnBrk="1" fontAlgn="base" latinLnBrk="0" hangingPunct="1">
              <a:lnSpc>
                <a:spcPts val="1300"/>
              </a:lnSpc>
              <a:spcBef>
                <a:spcPts val="600"/>
              </a:spcBef>
              <a:spcAft>
                <a:spcPts val="600"/>
              </a:spcAft>
              <a:buClrTx/>
              <a:buSzPct val="90000"/>
              <a:buFont typeface="+mj-lt"/>
              <a:buAutoNum type="arabicPeriod"/>
              <a:tabLst/>
              <a:defRPr/>
            </a:pPr>
            <a:endParaRPr kumimoji="0" lang="en-US" sz="1200" b="0" i="0" u="none" strike="noStrike" kern="1200" cap="none" spc="0" normalizeH="0" baseline="0" noProof="0" dirty="0">
              <a:ln>
                <a:noFill/>
              </a:ln>
              <a:solidFill>
                <a:srgbClr val="282828"/>
              </a:solidFill>
              <a:effectLst/>
              <a:uLnTx/>
              <a:uFillTx/>
              <a:latin typeface="CiscoSansTT" panose="020B0503020201020303" pitchFamily="34" charset="0"/>
              <a:ea typeface="ＭＳ Ｐゴシック" charset="0"/>
              <a:cs typeface="CiscoSansTT" panose="020B0503020201020303" pitchFamily="34" charset="0"/>
            </a:endParaRP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rgbClr val="0D274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Incentives</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Questionnaire</a:t>
            </a:r>
          </a:p>
        </p:txBody>
      </p:sp>
      <p:pic>
        <p:nvPicPr>
          <p:cNvPr id="19" name="Picture 18">
            <a:extLst>
              <a:ext uri="{FF2B5EF4-FFF2-40B4-BE49-F238E27FC236}">
                <a16:creationId xmlns:a16="http://schemas.microsoft.com/office/drawing/2014/main" id="{32A5A684-ACD9-4C83-91EE-974207855AE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851613" y="1623616"/>
            <a:ext cx="4317321" cy="3180830"/>
          </a:xfrm>
          <a:prstGeom prst="rect">
            <a:avLst/>
          </a:prstGeom>
          <a:solidFill>
            <a:srgbClr val="FFFFFF">
              <a:shade val="85000"/>
            </a:srgbClr>
          </a:solidFill>
          <a:ln w="12700" cap="sq">
            <a:solidFill>
              <a:schemeClr val="bg1"/>
            </a:solidFill>
            <a:miter lim="800000"/>
          </a:ln>
          <a:effectLst/>
          <a:scene3d>
            <a:camera prst="orthographicFront"/>
            <a:lightRig rig="twoPt" dir="t">
              <a:rot lat="0" lon="0" rev="7200000"/>
            </a:lightRig>
          </a:scene3d>
          <a:sp3d>
            <a:bevelT w="25400" h="19050"/>
            <a:contourClr>
              <a:srgbClr val="FFFFFF"/>
            </a:contourClr>
          </a:sp3d>
        </p:spPr>
      </p:pic>
      <p:sp>
        <p:nvSpPr>
          <p:cNvPr id="20" name="Rectangle 19">
            <a:extLst>
              <a:ext uri="{FF2B5EF4-FFF2-40B4-BE49-F238E27FC236}">
                <a16:creationId xmlns:a16="http://schemas.microsoft.com/office/drawing/2014/main" id="{7CAF7A7A-F481-4A80-BFC8-F7A43D9BA364}"/>
              </a:ext>
            </a:extLst>
          </p:cNvPr>
          <p:cNvSpPr/>
          <p:nvPr/>
        </p:nvSpPr>
        <p:spPr>
          <a:xfrm>
            <a:off x="4044990" y="3397207"/>
            <a:ext cx="4069562" cy="689345"/>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Tree>
    <p:extLst>
      <p:ext uri="{BB962C8B-B14F-4D97-AF65-F5344CB8AC3E}">
        <p14:creationId xmlns:p14="http://schemas.microsoft.com/office/powerpoint/2010/main" val="33840255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rPr>
              <a:t>Registering a Deal: </a:t>
            </a:r>
            <a:r>
              <a:rPr lang="en-US" sz="2800" dirty="0">
                <a:solidFill>
                  <a:srgbClr val="00BCEB"/>
                </a:solidFill>
              </a:rPr>
              <a:t>Deal Screen</a:t>
            </a:r>
            <a:endParaRPr lang="en-US" dirty="0"/>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Who’s Involved</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About the Deal</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2174891"/>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Complete Questionnaire</a:t>
            </a:r>
          </a:p>
          <a:p>
            <a:pPr marL="182880" marR="0" lvl="0" indent="-18288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Begin the questionnaire by acknowledging that you understand your yearly purchasing limit</a:t>
            </a:r>
          </a:p>
          <a:p>
            <a:pPr marL="182880" marR="0" lvl="0" indent="-18288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Complete all required fields as designated with </a:t>
            </a:r>
            <a:r>
              <a:rPr kumimoji="0" lang="en-US" sz="1200" b="0" i="0" u="none" strike="noStrike" kern="1200" cap="none" spc="0" normalizeH="0" baseline="0" noProof="0" dirty="0">
                <a:ln>
                  <a:noFill/>
                </a:ln>
                <a:solidFill>
                  <a:srgbClr val="C00000"/>
                </a:solidFill>
                <a:effectLst/>
                <a:uLnTx/>
                <a:uFillTx/>
                <a:latin typeface="+mn-lt"/>
                <a:ea typeface="ＭＳ Ｐゴシック" charset="0"/>
                <a:cs typeface="CiscoSansTT" panose="020B0503020201020303" pitchFamily="34" charset="0"/>
              </a:rPr>
              <a:t>red asterisk *</a:t>
            </a:r>
          </a:p>
          <a:p>
            <a:pPr marL="182880" marR="0" lvl="0" indent="-182880" algn="l" defTabSz="457200" rtl="0" eaLnBrk="1" fontAlgn="base" latinLnBrk="0" hangingPunct="1">
              <a:lnSpc>
                <a:spcPts val="1600"/>
              </a:lnSpc>
              <a:spcBef>
                <a:spcPts val="600"/>
              </a:spcBef>
              <a:spcAft>
                <a:spcPts val="600"/>
              </a:spcAft>
              <a:buClr>
                <a:srgbClr val="28282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Click</a:t>
            </a:r>
            <a:r>
              <a:rPr kumimoji="0" lang="en-US" sz="1200" b="0" i="0" u="none" strike="noStrike" kern="1200" cap="none" spc="0" normalizeH="0" baseline="0" noProof="0" dirty="0">
                <a:ln>
                  <a:noFill/>
                </a:ln>
                <a:solidFill>
                  <a:srgbClr val="28282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“Save and Continue”  </a:t>
            </a: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Incentives</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rgbClr val="0D274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Questionnaire</a:t>
            </a:r>
          </a:p>
        </p:txBody>
      </p:sp>
      <p:pic>
        <p:nvPicPr>
          <p:cNvPr id="19" name="Picture 18">
            <a:extLst>
              <a:ext uri="{FF2B5EF4-FFF2-40B4-BE49-F238E27FC236}">
                <a16:creationId xmlns:a16="http://schemas.microsoft.com/office/drawing/2014/main" id="{2C4E5FBA-9A7F-49E1-ABFF-C14A5B3530D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40556" y="1851122"/>
            <a:ext cx="6016752" cy="2121331"/>
          </a:xfrm>
          <a:prstGeom prst="rect">
            <a:avLst/>
          </a:prstGeom>
          <a:solidFill>
            <a:srgbClr val="FFFFFF">
              <a:shade val="85000"/>
            </a:srgbClr>
          </a:solidFill>
          <a:ln w="12700" cap="sq">
            <a:solidFill>
              <a:schemeClr val="bg1"/>
            </a:solidFill>
            <a:miter lim="800000"/>
          </a:ln>
          <a:effectLst/>
          <a:scene3d>
            <a:camera prst="orthographicFront"/>
            <a:lightRig rig="twoPt" dir="t">
              <a:rot lat="0" lon="0" rev="7200000"/>
            </a:lightRig>
          </a:scene3d>
          <a:sp3d>
            <a:bevelT w="25400" h="19050"/>
            <a:contourClr>
              <a:srgbClr val="FFFFFF"/>
            </a:contourClr>
          </a:sp3d>
        </p:spPr>
      </p:pic>
      <p:sp>
        <p:nvSpPr>
          <p:cNvPr id="20" name="Rectangle 19">
            <a:extLst>
              <a:ext uri="{FF2B5EF4-FFF2-40B4-BE49-F238E27FC236}">
                <a16:creationId xmlns:a16="http://schemas.microsoft.com/office/drawing/2014/main" id="{9475BB7D-AFE2-4B42-9FBA-FC4DC33AA54C}"/>
              </a:ext>
            </a:extLst>
          </p:cNvPr>
          <p:cNvSpPr/>
          <p:nvPr/>
        </p:nvSpPr>
        <p:spPr>
          <a:xfrm>
            <a:off x="5332080" y="3404694"/>
            <a:ext cx="176676" cy="165008"/>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1" name="Rectangle 20">
            <a:extLst>
              <a:ext uri="{FF2B5EF4-FFF2-40B4-BE49-F238E27FC236}">
                <a16:creationId xmlns:a16="http://schemas.microsoft.com/office/drawing/2014/main" id="{7553DED3-C69A-4471-ABA8-A4EEDDAE9EBD}"/>
              </a:ext>
            </a:extLst>
          </p:cNvPr>
          <p:cNvSpPr/>
          <p:nvPr/>
        </p:nvSpPr>
        <p:spPr>
          <a:xfrm>
            <a:off x="6737494" y="3082314"/>
            <a:ext cx="176676" cy="165008"/>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9" name="Rectangle 28">
            <a:extLst>
              <a:ext uri="{FF2B5EF4-FFF2-40B4-BE49-F238E27FC236}">
                <a16:creationId xmlns:a16="http://schemas.microsoft.com/office/drawing/2014/main" id="{D3753B95-5BB4-47A0-BE6B-E691BF229183}"/>
              </a:ext>
            </a:extLst>
          </p:cNvPr>
          <p:cNvSpPr/>
          <p:nvPr/>
        </p:nvSpPr>
        <p:spPr>
          <a:xfrm>
            <a:off x="8108858" y="2037089"/>
            <a:ext cx="848450" cy="221522"/>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30" name="Rectangle 29">
            <a:extLst>
              <a:ext uri="{FF2B5EF4-FFF2-40B4-BE49-F238E27FC236}">
                <a16:creationId xmlns:a16="http://schemas.microsoft.com/office/drawing/2014/main" id="{68F1AD3D-7B95-4966-90BF-D5B2BAC9601E}"/>
              </a:ext>
            </a:extLst>
          </p:cNvPr>
          <p:cNvSpPr/>
          <p:nvPr/>
        </p:nvSpPr>
        <p:spPr>
          <a:xfrm>
            <a:off x="5132055" y="2099769"/>
            <a:ext cx="554370" cy="158842"/>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Tree>
    <p:extLst>
      <p:ext uri="{BB962C8B-B14F-4D97-AF65-F5344CB8AC3E}">
        <p14:creationId xmlns:p14="http://schemas.microsoft.com/office/powerpoint/2010/main" val="38294055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rPr>
              <a:t>Registering a Deal: </a:t>
            </a:r>
            <a:r>
              <a:rPr lang="en-US" sz="2800" dirty="0">
                <a:solidFill>
                  <a:srgbClr val="00BCEB"/>
                </a:solidFill>
              </a:rPr>
              <a:t>Quote Screen</a:t>
            </a:r>
            <a:endParaRPr lang="en-US" sz="2800" dirty="0"/>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Items</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rgbClr val="0D274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Discounts and Credits</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2888291"/>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Discounts and Credits</a:t>
            </a:r>
          </a:p>
          <a:p>
            <a:pPr marL="182880" marR="0" lvl="0" indent="-182880" algn="l" defTabSz="457200" rtl="0" eaLnBrk="1" fontAlgn="base" latinLnBrk="0" hangingPunct="1">
              <a:lnSpc>
                <a:spcPts val="1600"/>
              </a:lnSpc>
              <a:spcBef>
                <a:spcPts val="600"/>
              </a:spcBef>
              <a:spcAft>
                <a:spcPts val="600"/>
              </a:spcAft>
              <a:buClr>
                <a:srgbClr val="55555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Add your IWO PID’s t</a:t>
            </a:r>
            <a:r>
              <a:rPr lang="en-US" sz="1200" dirty="0">
                <a:solidFill>
                  <a:srgbClr val="0D274D"/>
                </a:solidFill>
                <a:latin typeface="+mn-lt"/>
                <a:ea typeface="ＭＳ Ｐゴシック" charset="0"/>
                <a:cs typeface="CiscoSansTT" panose="020B0503020201020303" pitchFamily="34" charset="0"/>
              </a:rPr>
              <a:t>o the deal and configure them with the correct Smart Account and Virtual Account information.</a:t>
            </a:r>
          </a:p>
          <a:p>
            <a:pPr marL="182880" marR="0" lvl="0" indent="-182880" algn="l" defTabSz="457200" rtl="0" eaLnBrk="1" fontAlgn="base" latinLnBrk="0" hangingPunct="1">
              <a:lnSpc>
                <a:spcPts val="1600"/>
              </a:lnSpc>
              <a:spcBef>
                <a:spcPts val="600"/>
              </a:spcBef>
              <a:spcAft>
                <a:spcPts val="600"/>
              </a:spcAft>
              <a:buClr>
                <a:srgbClr val="55555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Under</a:t>
            </a:r>
            <a:r>
              <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“Discounts and Credits”</a:t>
            </a:r>
            <a:r>
              <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you will see the new NFR discount along with your certification base discount</a:t>
            </a:r>
          </a:p>
          <a:p>
            <a:pPr marL="182880" marR="0" lvl="0" indent="-182880" algn="l" defTabSz="457200" rtl="0" eaLnBrk="1" fontAlgn="base" latinLnBrk="0" hangingPunct="1">
              <a:lnSpc>
                <a:spcPts val="1600"/>
              </a:lnSpc>
              <a:spcBef>
                <a:spcPts val="600"/>
              </a:spcBef>
              <a:spcAft>
                <a:spcPts val="600"/>
              </a:spcAft>
              <a:buClr>
                <a:srgbClr val="55555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Click</a:t>
            </a:r>
            <a:r>
              <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“Save and Continue”</a:t>
            </a:r>
          </a:p>
          <a:p>
            <a:pPr marL="55562" marR="0" lvl="0" algn="l" defTabSz="457200" rtl="0" eaLnBrk="1" fontAlgn="base" latinLnBrk="0" hangingPunct="1">
              <a:lnSpc>
                <a:spcPts val="1600"/>
              </a:lnSpc>
              <a:spcBef>
                <a:spcPts val="100"/>
              </a:spcBef>
              <a:spcAft>
                <a:spcPts val="100"/>
              </a:spcAft>
              <a:buClr>
                <a:srgbClr val="555558"/>
              </a:buClr>
              <a:buSzPct val="90000"/>
              <a:tabLst/>
              <a:defRPr/>
            </a:pPr>
            <a:endParaRPr kumimoji="0" lang="en-US" sz="1200" b="0" i="0" u="none" strike="noStrike" kern="1200" cap="none" spc="0" normalizeH="0" baseline="0" noProof="0" dirty="0">
              <a:ln>
                <a:noFill/>
              </a:ln>
              <a:solidFill>
                <a:srgbClr val="555558"/>
              </a:solidFill>
              <a:effectLst/>
              <a:uLnTx/>
              <a:uFillTx/>
              <a:latin typeface="CiscoSansTT" panose="020B0503020201020303" pitchFamily="34" charset="0"/>
              <a:ea typeface="ＭＳ Ｐゴシック" charset="0"/>
              <a:cs typeface="CiscoSansTT" panose="020B0503020201020303" pitchFamily="34" charset="0"/>
            </a:endParaRP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Install</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Billing</a:t>
            </a:r>
          </a:p>
        </p:txBody>
      </p:sp>
      <p:pic>
        <p:nvPicPr>
          <p:cNvPr id="16" name="Picture 15">
            <a:extLst>
              <a:ext uri="{FF2B5EF4-FFF2-40B4-BE49-F238E27FC236}">
                <a16:creationId xmlns:a16="http://schemas.microsoft.com/office/drawing/2014/main" id="{4D44F33A-7214-4093-95CA-8E5DC27ED2F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175553" y="1596949"/>
            <a:ext cx="5765451" cy="3420183"/>
          </a:xfrm>
          <a:prstGeom prst="rect">
            <a:avLst/>
          </a:prstGeom>
          <a:ln w="12700">
            <a:solidFill>
              <a:schemeClr val="bg1"/>
            </a:solidFill>
          </a:ln>
          <a:effectLst/>
        </p:spPr>
      </p:pic>
      <p:sp>
        <p:nvSpPr>
          <p:cNvPr id="22" name="Rectangle 21">
            <a:extLst>
              <a:ext uri="{FF2B5EF4-FFF2-40B4-BE49-F238E27FC236}">
                <a16:creationId xmlns:a16="http://schemas.microsoft.com/office/drawing/2014/main" id="{7A57B3D9-81BD-4F6B-AA13-7D57891D09F9}"/>
              </a:ext>
            </a:extLst>
          </p:cNvPr>
          <p:cNvSpPr/>
          <p:nvPr/>
        </p:nvSpPr>
        <p:spPr>
          <a:xfrm>
            <a:off x="4481542" y="2274277"/>
            <a:ext cx="3815770" cy="359509"/>
          </a:xfrm>
          <a:prstGeom prst="rect">
            <a:avLst/>
          </a:prstGeom>
          <a:no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282828"/>
              </a:solidFill>
              <a:effectLst/>
              <a:uLnTx/>
              <a:uFillTx/>
              <a:latin typeface="CiscoSansTT ExtraLight"/>
              <a:ea typeface="+mn-ea"/>
              <a:cs typeface="+mn-cs"/>
            </a:endParaRPr>
          </a:p>
        </p:txBody>
      </p:sp>
    </p:spTree>
    <p:extLst>
      <p:ext uri="{BB962C8B-B14F-4D97-AF65-F5344CB8AC3E}">
        <p14:creationId xmlns:p14="http://schemas.microsoft.com/office/powerpoint/2010/main" val="36483229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5738" y="83820"/>
            <a:ext cx="8958262" cy="640080"/>
          </a:xfrm>
        </p:spPr>
        <p:txBody>
          <a:bodyPr/>
          <a:lstStyle/>
          <a:p>
            <a:r>
              <a:rPr lang="en-US" sz="2800" dirty="0">
                <a:solidFill>
                  <a:srgbClr val="58595B"/>
                </a:solidFill>
              </a:rPr>
              <a:t>Registering a Deal: </a:t>
            </a:r>
            <a:r>
              <a:rPr lang="en-US" sz="2800" dirty="0">
                <a:solidFill>
                  <a:srgbClr val="00BCEB"/>
                </a:solidFill>
              </a:rPr>
              <a:t>Review &amp; Submit Screen</a:t>
            </a:r>
            <a:endParaRPr lang="en-US" sz="2800" dirty="0"/>
          </a:p>
        </p:txBody>
      </p:sp>
      <p:sp>
        <p:nvSpPr>
          <p:cNvPr id="26" name="Rounded Rectangle 31">
            <a:extLst>
              <a:ext uri="{FF2B5EF4-FFF2-40B4-BE49-F238E27FC236}">
                <a16:creationId xmlns:a16="http://schemas.microsoft.com/office/drawing/2014/main" id="{8CEEA1FB-2823-403F-91DA-2C5C992C3C78}"/>
              </a:ext>
            </a:extLst>
          </p:cNvPr>
          <p:cNvSpPr/>
          <p:nvPr/>
        </p:nvSpPr>
        <p:spPr>
          <a:xfrm>
            <a:off x="176213" y="1000032"/>
            <a:ext cx="2700337" cy="815744"/>
          </a:xfrm>
          <a:prstGeom prst="round2Same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FFFFFF"/>
                </a:solidFill>
                <a:effectLst/>
                <a:uLnTx/>
                <a:uFillTx/>
                <a:latin typeface="CiscoSansTT ExtraLight"/>
                <a:ea typeface="+mn-ea"/>
                <a:cs typeface="+mn-cs"/>
              </a:rPr>
              <a:t>     </a:t>
            </a:r>
            <a:endParaRPr kumimoji="0" lang="en-US" sz="900" b="0" i="0" u="none" strike="noStrike" kern="1200" cap="none" spc="0" normalizeH="0" baseline="0" noProof="0" dirty="0">
              <a:ln>
                <a:noFill/>
              </a:ln>
              <a:solidFill>
                <a:srgbClr val="FFFFFF"/>
              </a:solidFill>
              <a:effectLst/>
              <a:uLnTx/>
              <a:uFillTx/>
              <a:latin typeface="CiscoSansTT ExtraLight"/>
              <a:ea typeface="+mn-ea"/>
              <a:cs typeface="+mn-cs"/>
            </a:endParaRPr>
          </a:p>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50" b="0" i="0" u="none" strike="noStrike" kern="1200" cap="none" spc="0" normalizeH="0" baseline="0" noProof="0" dirty="0">
              <a:ln>
                <a:noFill/>
              </a:ln>
              <a:solidFill>
                <a:srgbClr val="FFFFFF"/>
              </a:solidFill>
              <a:effectLst/>
              <a:uLnTx/>
              <a:uFillTx/>
              <a:latin typeface="CiscoSansTT ExtraLight"/>
              <a:ea typeface="+mn-ea"/>
              <a:cs typeface="+mn-cs"/>
            </a:endParaRPr>
          </a:p>
        </p:txBody>
      </p:sp>
      <p:sp>
        <p:nvSpPr>
          <p:cNvPr id="27" name="Rounded Rectangle 1">
            <a:extLst>
              <a:ext uri="{FF2B5EF4-FFF2-40B4-BE49-F238E27FC236}">
                <a16:creationId xmlns:a16="http://schemas.microsoft.com/office/drawing/2014/main" id="{7F6F1EEF-4446-482F-B5A7-0945926303CB}"/>
              </a:ext>
            </a:extLst>
          </p:cNvPr>
          <p:cNvSpPr/>
          <p:nvPr/>
        </p:nvSpPr>
        <p:spPr>
          <a:xfrm>
            <a:off x="176213" y="1815778"/>
            <a:ext cx="2700337" cy="331901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F41AC9E7-1D3B-4DA1-8AF6-54FC8C481217}"/>
              </a:ext>
            </a:extLst>
          </p:cNvPr>
          <p:cNvSpPr/>
          <p:nvPr/>
        </p:nvSpPr>
        <p:spPr>
          <a:xfrm>
            <a:off x="2876550" y="4733925"/>
            <a:ext cx="1885950" cy="2381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4" name="Rectangle: Rounded Corners 3">
            <a:extLst>
              <a:ext uri="{FF2B5EF4-FFF2-40B4-BE49-F238E27FC236}">
                <a16:creationId xmlns:a16="http://schemas.microsoft.com/office/drawing/2014/main" id="{3DBE9910-C4F3-44C7-B5CE-E64A8CE1FA6B}"/>
              </a:ext>
            </a:extLst>
          </p:cNvPr>
          <p:cNvSpPr/>
          <p:nvPr/>
        </p:nvSpPr>
        <p:spPr>
          <a:xfrm>
            <a:off x="30384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Items</a:t>
            </a:r>
          </a:p>
        </p:txBody>
      </p:sp>
      <p:sp>
        <p:nvSpPr>
          <p:cNvPr id="15" name="Rectangle: Rounded Corners 14">
            <a:extLst>
              <a:ext uri="{FF2B5EF4-FFF2-40B4-BE49-F238E27FC236}">
                <a16:creationId xmlns:a16="http://schemas.microsoft.com/office/drawing/2014/main" id="{AF5C3125-89F0-4398-8DAE-27F67CC6F898}"/>
              </a:ext>
            </a:extLst>
          </p:cNvPr>
          <p:cNvSpPr/>
          <p:nvPr/>
        </p:nvSpPr>
        <p:spPr>
          <a:xfrm>
            <a:off x="45243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Discounts and Credits</a:t>
            </a:r>
          </a:p>
        </p:txBody>
      </p:sp>
      <p:sp>
        <p:nvSpPr>
          <p:cNvPr id="5" name="Rectangle 4">
            <a:extLst>
              <a:ext uri="{FF2B5EF4-FFF2-40B4-BE49-F238E27FC236}">
                <a16:creationId xmlns:a16="http://schemas.microsoft.com/office/drawing/2014/main" id="{DA6B0429-207D-45B4-80E3-99875728757D}"/>
              </a:ext>
            </a:extLst>
          </p:cNvPr>
          <p:cNvSpPr/>
          <p:nvPr/>
        </p:nvSpPr>
        <p:spPr>
          <a:xfrm>
            <a:off x="323850" y="1099959"/>
            <a:ext cx="2552700" cy="3273012"/>
          </a:xfrm>
          <a:prstGeom prst="rect">
            <a:avLst/>
          </a:prstGeom>
        </p:spPr>
        <p:txBody>
          <a:bodyPr wrap="square">
            <a:spAutoFit/>
          </a:bodyPr>
          <a:lstStyle/>
          <a:p>
            <a:pPr marL="0" marR="0" lvl="0" indent="0" algn="l" defTabSz="457200" rtl="0" eaLnBrk="1" fontAlgn="base" latinLnBrk="0" hangingPunct="1">
              <a:lnSpc>
                <a:spcPts val="1600"/>
              </a:lnSpc>
              <a:spcBef>
                <a:spcPts val="600"/>
              </a:spcBef>
              <a:spcAft>
                <a:spcPts val="600"/>
              </a:spcAft>
              <a:buClrTx/>
              <a:buSzTx/>
              <a:buFontTx/>
              <a:buNone/>
              <a:tabLst/>
              <a:defRPr/>
            </a:pPr>
            <a:r>
              <a:rPr kumimoji="0" lang="en-US" sz="14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Review &amp; Submit</a:t>
            </a:r>
            <a:endPar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endParaRPr>
          </a:p>
          <a:p>
            <a:pPr marL="182880" marR="0" lvl="0" indent="-182880" algn="l" defTabSz="457200" rtl="0" eaLnBrk="1" fontAlgn="base" latinLnBrk="0" hangingPunct="1">
              <a:lnSpc>
                <a:spcPts val="1600"/>
              </a:lnSpc>
              <a:spcBef>
                <a:spcPts val="600"/>
              </a:spcBef>
              <a:spcAft>
                <a:spcPts val="600"/>
              </a:spcAft>
              <a:buClr>
                <a:srgbClr val="555558"/>
              </a:buClr>
              <a:buSzPct val="90000"/>
              <a:buFont typeface="+mj-lt"/>
              <a:buAutoNum type="arabicPeriod"/>
              <a:tabLst/>
              <a:defRPr/>
            </a:pP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Click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“Submit Quote for Approval”</a:t>
            </a:r>
            <a:r>
              <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then</a:t>
            </a:r>
            <a:r>
              <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rPr>
              <a:t> </a:t>
            </a:r>
            <a:r>
              <a:rPr kumimoji="0" lang="en-US" sz="1200" b="0" i="0" u="none" strike="noStrike" kern="1200" cap="none" spc="0" normalizeH="0" baseline="0" noProof="0" dirty="0">
                <a:ln>
                  <a:noFill/>
                </a:ln>
                <a:solidFill>
                  <a:srgbClr val="00BCEB"/>
                </a:solidFill>
                <a:effectLst/>
                <a:uLnTx/>
                <a:uFillTx/>
                <a:latin typeface="+mn-lt"/>
                <a:ea typeface="ＭＳ Ｐゴシック" charset="0"/>
                <a:cs typeface="CiscoSansTT" panose="020B0503020201020303" pitchFamily="34" charset="0"/>
              </a:rPr>
              <a:t>“Save and Continue”</a:t>
            </a:r>
          </a:p>
          <a:p>
            <a:pPr marL="55562" marR="0" lvl="0" indent="-233363" algn="l" defTabSz="457200" rtl="0" eaLnBrk="1" fontAlgn="base" latinLnBrk="0" hangingPunct="1">
              <a:lnSpc>
                <a:spcPts val="1600"/>
              </a:lnSpc>
              <a:spcBef>
                <a:spcPts val="100"/>
              </a:spcBef>
              <a:spcAft>
                <a:spcPts val="100"/>
              </a:spcAft>
              <a:buClr>
                <a:srgbClr val="555558"/>
              </a:buClr>
              <a:buSzTx/>
              <a:buFont typeface="+mj-lt"/>
              <a:buAutoNum type="arabicPeriod"/>
              <a:tabLst/>
              <a:defRPr/>
            </a:pPr>
            <a:endParaRPr kumimoji="0" lang="en-US" sz="1200" b="0" i="0" u="none" strike="noStrike" kern="1200" cap="none" spc="0" normalizeH="0" baseline="0" noProof="0" dirty="0">
              <a:ln>
                <a:noFill/>
              </a:ln>
              <a:solidFill>
                <a:srgbClr val="555558"/>
              </a:solidFill>
              <a:effectLst/>
              <a:uLnTx/>
              <a:uFillTx/>
              <a:latin typeface="+mn-lt"/>
              <a:ea typeface="ＭＳ Ｐゴシック" charset="0"/>
              <a:cs typeface="CiscoSansTT" panose="020B0503020201020303" pitchFamily="34" charset="0"/>
            </a:endParaRPr>
          </a:p>
          <a:p>
            <a:pPr marL="55562" marR="0" lvl="0" indent="0" algn="l" defTabSz="457200" rtl="0" eaLnBrk="1" fontAlgn="base" latinLnBrk="0" hangingPunct="1">
              <a:lnSpc>
                <a:spcPts val="1600"/>
              </a:lnSpc>
              <a:spcBef>
                <a:spcPts val="100"/>
              </a:spcBef>
              <a:spcAft>
                <a:spcPts val="100"/>
              </a:spcAft>
              <a:buClr>
                <a:srgbClr val="555558"/>
              </a:buClr>
              <a:buSzTx/>
              <a:buFontTx/>
              <a:buNone/>
              <a:tabLst/>
              <a:defRPr/>
            </a:pPr>
            <a:r>
              <a:rPr kumimoji="0" lang="en-US" sz="12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Note: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Your deal will be reviewed by Cisco internal operations and your Partner Account Manager</a:t>
            </a:r>
          </a:p>
          <a:p>
            <a:pPr marL="55562" marR="0" lvl="0" indent="0" algn="l" defTabSz="457200" rtl="0" eaLnBrk="1" fontAlgn="base" latinLnBrk="0" hangingPunct="1">
              <a:lnSpc>
                <a:spcPts val="1600"/>
              </a:lnSpc>
              <a:spcBef>
                <a:spcPts val="100"/>
              </a:spcBef>
              <a:spcAft>
                <a:spcPts val="100"/>
              </a:spcAft>
              <a:buClr>
                <a:srgbClr val="555558"/>
              </a:buClr>
              <a:buSzTx/>
              <a:buFontTx/>
              <a:buNone/>
              <a:tabLst/>
              <a:defRPr/>
            </a:pPr>
            <a:endPar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endParaRPr>
          </a:p>
          <a:p>
            <a:pPr marL="55562" marR="0" lvl="0" indent="0" algn="l" defTabSz="457200" rtl="0" eaLnBrk="1" fontAlgn="base" latinLnBrk="0" hangingPunct="1">
              <a:lnSpc>
                <a:spcPts val="1600"/>
              </a:lnSpc>
              <a:spcBef>
                <a:spcPts val="100"/>
              </a:spcBef>
              <a:spcAft>
                <a:spcPts val="100"/>
              </a:spcAft>
              <a:buClr>
                <a:srgbClr val="555558"/>
              </a:buClr>
              <a:buSzTx/>
              <a:buFontTx/>
              <a:buNone/>
              <a:tabLst/>
              <a:defRPr/>
            </a:pPr>
            <a:r>
              <a:rPr kumimoji="0" lang="en-US" sz="1200" b="1"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Reminder:  </a:t>
            </a:r>
            <a:r>
              <a:rPr kumimoji="0" lang="en-US" sz="1200" b="0" i="0" u="none" strike="noStrike" kern="1200" cap="none" spc="0" normalizeH="0" baseline="0" noProof="0" dirty="0">
                <a:ln>
                  <a:noFill/>
                </a:ln>
                <a:solidFill>
                  <a:srgbClr val="0D274D"/>
                </a:solidFill>
                <a:effectLst/>
                <a:uLnTx/>
                <a:uFillTx/>
                <a:latin typeface="+mn-lt"/>
                <a:ea typeface="ＭＳ Ｐゴシック" charset="0"/>
                <a:cs typeface="CiscoSansTT" panose="020B0503020201020303" pitchFamily="34" charset="0"/>
              </a:rPr>
              <a:t>You will be sent a notification once the deal is approved, however you can check on your deal’s progress at any time</a:t>
            </a:r>
          </a:p>
        </p:txBody>
      </p:sp>
      <p:sp>
        <p:nvSpPr>
          <p:cNvPr id="17" name="Rectangle: Rounded Corners 16">
            <a:extLst>
              <a:ext uri="{FF2B5EF4-FFF2-40B4-BE49-F238E27FC236}">
                <a16:creationId xmlns:a16="http://schemas.microsoft.com/office/drawing/2014/main" id="{0E75C795-EE35-4CCE-B970-D745A10B9DBF}"/>
              </a:ext>
            </a:extLst>
          </p:cNvPr>
          <p:cNvSpPr/>
          <p:nvPr/>
        </p:nvSpPr>
        <p:spPr>
          <a:xfrm>
            <a:off x="60102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Install</a:t>
            </a:r>
          </a:p>
        </p:txBody>
      </p:sp>
      <p:sp>
        <p:nvSpPr>
          <p:cNvPr id="18" name="Rectangle: Rounded Corners 17">
            <a:extLst>
              <a:ext uri="{FF2B5EF4-FFF2-40B4-BE49-F238E27FC236}">
                <a16:creationId xmlns:a16="http://schemas.microsoft.com/office/drawing/2014/main" id="{DF17C4E0-BF5F-4FD4-A670-F956D6664312}"/>
              </a:ext>
            </a:extLst>
          </p:cNvPr>
          <p:cNvSpPr/>
          <p:nvPr/>
        </p:nvSpPr>
        <p:spPr>
          <a:xfrm>
            <a:off x="7496174" y="1000032"/>
            <a:ext cx="1371600" cy="365760"/>
          </a:xfrm>
          <a:prstGeom prst="round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iscoSansTT" panose="020B0503020201020303" pitchFamily="34" charset="0"/>
                <a:ea typeface="+mn-ea"/>
                <a:cs typeface="CiscoSansTT" panose="020B0503020201020303" pitchFamily="34" charset="0"/>
              </a:rPr>
              <a:t>Billing</a:t>
            </a:r>
          </a:p>
        </p:txBody>
      </p:sp>
      <p:pic>
        <p:nvPicPr>
          <p:cNvPr id="16" name="Picture 15">
            <a:extLst>
              <a:ext uri="{FF2B5EF4-FFF2-40B4-BE49-F238E27FC236}">
                <a16:creationId xmlns:a16="http://schemas.microsoft.com/office/drawing/2014/main" id="{A27E6D09-ADE9-450C-B3F2-4BB549F5503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383784" y="1572142"/>
            <a:ext cx="5228546" cy="2626272"/>
          </a:xfrm>
          <a:prstGeom prst="rect">
            <a:avLst/>
          </a:prstGeom>
          <a:ln w="12700">
            <a:solidFill>
              <a:schemeClr val="bg1"/>
            </a:solidFill>
          </a:ln>
        </p:spPr>
      </p:pic>
      <p:sp>
        <p:nvSpPr>
          <p:cNvPr id="19" name="Rectangle 18">
            <a:extLst>
              <a:ext uri="{FF2B5EF4-FFF2-40B4-BE49-F238E27FC236}">
                <a16:creationId xmlns:a16="http://schemas.microsoft.com/office/drawing/2014/main" id="{40070D89-AFC0-4D74-A64C-1BE4CE7213A7}"/>
              </a:ext>
            </a:extLst>
          </p:cNvPr>
          <p:cNvSpPr/>
          <p:nvPr/>
        </p:nvSpPr>
        <p:spPr>
          <a:xfrm>
            <a:off x="7637473" y="1752057"/>
            <a:ext cx="974857" cy="225806"/>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
        <p:nvSpPr>
          <p:cNvPr id="20" name="Rectangle 19">
            <a:extLst>
              <a:ext uri="{FF2B5EF4-FFF2-40B4-BE49-F238E27FC236}">
                <a16:creationId xmlns:a16="http://schemas.microsoft.com/office/drawing/2014/main" id="{C9542170-DCF6-48F2-A630-3D6ACD449E73}"/>
              </a:ext>
            </a:extLst>
          </p:cNvPr>
          <p:cNvSpPr/>
          <p:nvPr/>
        </p:nvSpPr>
        <p:spPr>
          <a:xfrm>
            <a:off x="4219575" y="1561557"/>
            <a:ext cx="790575" cy="225806"/>
          </a:xfrm>
          <a:prstGeom prst="rect">
            <a:avLst/>
          </a:prstGeom>
          <a:noFill/>
          <a:ln>
            <a:solidFill>
              <a:srgbClr val="D1283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5073"/>
              </a:solidFill>
              <a:effectLst/>
              <a:uLnTx/>
              <a:uFillTx/>
              <a:latin typeface="CiscoSansTT ExtraLight"/>
              <a:ea typeface="+mn-ea"/>
              <a:cs typeface="+mn-cs"/>
            </a:endParaRPr>
          </a:p>
        </p:txBody>
      </p:sp>
    </p:spTree>
    <p:extLst>
      <p:ext uri="{BB962C8B-B14F-4D97-AF65-F5344CB8AC3E}">
        <p14:creationId xmlns:p14="http://schemas.microsoft.com/office/powerpoint/2010/main" val="1068916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56B2123-1491-614D-B717-080E36A5E31F}"/>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Internal Lab licenses</a:t>
            </a:r>
            <a:endParaRPr altLang="en-US" sz="2400" i="1" dirty="0">
              <a:solidFill>
                <a:srgbClr val="FF0000"/>
              </a:solidFill>
              <a:ea typeface="ＭＳ Ｐゴシック" pitchFamily="34" charset="-128"/>
              <a:cs typeface="CiscoSans" pitchFamily="34" charset="0"/>
            </a:endParaRPr>
          </a:p>
        </p:txBody>
      </p:sp>
    </p:spTree>
    <p:extLst>
      <p:ext uri="{BB962C8B-B14F-4D97-AF65-F5344CB8AC3E}">
        <p14:creationId xmlns:p14="http://schemas.microsoft.com/office/powerpoint/2010/main" val="29903369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AEF55-3202-974D-9F79-C26BD523BD92}"/>
              </a:ext>
            </a:extLst>
          </p:cNvPr>
          <p:cNvSpPr>
            <a:spLocks noGrp="1"/>
          </p:cNvSpPr>
          <p:nvPr>
            <p:ph type="body" sz="quarter" idx="10"/>
          </p:nvPr>
        </p:nvSpPr>
        <p:spPr>
          <a:xfrm>
            <a:off x="437766" y="1347788"/>
            <a:ext cx="8345488" cy="3295774"/>
          </a:xfrm>
        </p:spPr>
        <p:txBody>
          <a:bodyPr/>
          <a:lstStyle/>
          <a:p>
            <a:pPr marL="65073" indent="0">
              <a:buNone/>
            </a:pPr>
            <a:r>
              <a:rPr lang="en-US" sz="1800" dirty="0">
                <a:latin typeface="CiscoSansTT" panose="020B0503020201020303" pitchFamily="34" charset="0"/>
                <a:cs typeface="CiscoSansTT" panose="020B0503020201020303" pitchFamily="34" charset="0"/>
              </a:rPr>
              <a:t>Cisco has created a new process to request and receive Cisco IWO Lab software and license file:</a:t>
            </a:r>
          </a:p>
          <a:p>
            <a:pPr marL="292040" lvl="1" indent="0">
              <a:buNone/>
            </a:pPr>
            <a:endParaRPr lang="en-US" sz="1200" dirty="0">
              <a:latin typeface="CiscoSansTT" panose="020B0503020201020303" pitchFamily="34" charset="0"/>
              <a:cs typeface="CiscoSansTT" panose="020B0503020201020303" pitchFamily="34" charset="0"/>
            </a:endParaRPr>
          </a:p>
          <a:p>
            <a:pPr lvl="1"/>
            <a:r>
              <a:rPr lang="en-US" sz="1600" dirty="0">
                <a:latin typeface="CiscoSansTT" panose="020B0503020201020303" pitchFamily="34" charset="0"/>
                <a:cs typeface="CiscoSansTT" panose="020B0503020201020303" pitchFamily="34" charset="0"/>
              </a:rPr>
              <a:t>Only valid for internal Cisco Employees</a:t>
            </a:r>
          </a:p>
          <a:p>
            <a:pPr lvl="1"/>
            <a:r>
              <a:rPr lang="en-US" sz="1600" dirty="0">
                <a:latin typeface="CiscoSansTT" panose="020B0503020201020303" pitchFamily="34" charset="0"/>
                <a:cs typeface="CiscoSansTT" panose="020B0503020201020303" pitchFamily="34" charset="0"/>
              </a:rPr>
              <a:t>Requires valid Smart Account and Virtual Account from Cisco</a:t>
            </a:r>
          </a:p>
          <a:p>
            <a:pPr lvl="1"/>
            <a:r>
              <a:rPr lang="en-US" sz="1600" dirty="0">
                <a:latin typeface="CiscoSansTT" panose="020B0503020201020303" pitchFamily="34" charset="0"/>
                <a:cs typeface="CiscoSansTT" panose="020B0503020201020303" pitchFamily="34" charset="0"/>
              </a:rPr>
              <a:t>Internal trainings/Labs and customer demo environments ONLY</a:t>
            </a:r>
          </a:p>
          <a:p>
            <a:pPr lvl="1"/>
            <a:r>
              <a:rPr lang="en-US" sz="1600" dirty="0">
                <a:latin typeface="CiscoSansTT" panose="020B0503020201020303" pitchFamily="34" charset="0"/>
                <a:cs typeface="CiscoSansTT" panose="020B0503020201020303" pitchFamily="34" charset="0"/>
              </a:rPr>
              <a:t>Accessible via </a:t>
            </a:r>
            <a:r>
              <a:rPr lang="en-US" sz="1600" dirty="0">
                <a:latin typeface="CiscoSansTT" panose="020B0503020201020303" pitchFamily="34" charset="0"/>
                <a:cs typeface="CiscoSansTT" panose="020B0503020201020303" pitchFamily="34" charset="0"/>
                <a:hlinkClick r:id="rId2"/>
              </a:rPr>
              <a:t>Smart Demo License Request </a:t>
            </a:r>
            <a:r>
              <a:rPr lang="en-US" sz="1600" dirty="0">
                <a:latin typeface="CiscoSansTT" panose="020B0503020201020303" pitchFamily="34" charset="0"/>
                <a:cs typeface="CiscoSansTT" panose="020B0503020201020303" pitchFamily="34" charset="0"/>
              </a:rPr>
              <a:t>Portal</a:t>
            </a:r>
          </a:p>
          <a:p>
            <a:pPr lvl="1"/>
            <a:endParaRPr lang="en-US" sz="1600" dirty="0">
              <a:latin typeface="CiscoSansTT" panose="020B0503020201020303" pitchFamily="34" charset="0"/>
              <a:cs typeface="CiscoSansTT" panose="020B0503020201020303" pitchFamily="34" charset="0"/>
            </a:endParaRPr>
          </a:p>
        </p:txBody>
      </p:sp>
      <p:sp>
        <p:nvSpPr>
          <p:cNvPr id="5" name="Title 4">
            <a:extLst>
              <a:ext uri="{FF2B5EF4-FFF2-40B4-BE49-F238E27FC236}">
                <a16:creationId xmlns:a16="http://schemas.microsoft.com/office/drawing/2014/main" id="{45EED5EF-C45D-D841-96F1-9FA0550B3EF9}"/>
              </a:ext>
            </a:extLst>
          </p:cNvPr>
          <p:cNvSpPr>
            <a:spLocks noGrp="1"/>
          </p:cNvSpPr>
          <p:nvPr>
            <p:ph type="title"/>
          </p:nvPr>
        </p:nvSpPr>
        <p:spPr/>
        <p:txBody>
          <a:bodyPr/>
          <a:lstStyle/>
          <a:p>
            <a:r>
              <a:rPr lang="en-US" sz="2800" dirty="0">
                <a:latin typeface="CiscoSansTT ExtraLight" panose="020B0303020201020303" pitchFamily="34" charset="0"/>
                <a:cs typeface="CiscoSansTT ExtraLight" panose="020B0303020201020303" pitchFamily="34" charset="0"/>
              </a:rPr>
              <a:t>Intersight Workload Optimizer – Lab Licenses</a:t>
            </a:r>
          </a:p>
        </p:txBody>
      </p:sp>
    </p:spTree>
    <p:extLst>
      <p:ext uri="{BB962C8B-B14F-4D97-AF65-F5344CB8AC3E}">
        <p14:creationId xmlns:p14="http://schemas.microsoft.com/office/powerpoint/2010/main" val="1566851844"/>
      </p:ext>
    </p:extLst>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AEF55-3202-974D-9F79-C26BD523BD92}"/>
              </a:ext>
            </a:extLst>
          </p:cNvPr>
          <p:cNvSpPr>
            <a:spLocks noGrp="1"/>
          </p:cNvSpPr>
          <p:nvPr>
            <p:ph type="body" sz="quarter" idx="10"/>
          </p:nvPr>
        </p:nvSpPr>
        <p:spPr>
          <a:xfrm>
            <a:off x="6156434" y="1347788"/>
            <a:ext cx="2626820" cy="3295774"/>
          </a:xfrm>
        </p:spPr>
        <p:txBody>
          <a:bodyPr/>
          <a:lstStyle/>
          <a:p>
            <a:pPr marL="292040" lvl="1" indent="0">
              <a:buNone/>
            </a:pPr>
            <a:endParaRPr lang="en-US" sz="1200" dirty="0">
              <a:latin typeface="CiscoSansTT" panose="020B0503020201020303" pitchFamily="34" charset="0"/>
              <a:cs typeface="CiscoSansTT" panose="020B0503020201020303" pitchFamily="34" charset="0"/>
            </a:endParaRPr>
          </a:p>
          <a:p>
            <a:pPr lvl="1"/>
            <a:r>
              <a:rPr lang="en-US" sz="1600" dirty="0">
                <a:latin typeface="CiscoSansTT" panose="020B0503020201020303" pitchFamily="34" charset="0"/>
                <a:cs typeface="CiscoSansTT" panose="020B0503020201020303" pitchFamily="34" charset="0"/>
              </a:rPr>
              <a:t>Login to </a:t>
            </a:r>
            <a:r>
              <a:rPr lang="en-US" sz="1600" dirty="0">
                <a:latin typeface="CiscoSansTT" panose="020B0503020201020303" pitchFamily="34" charset="0"/>
                <a:cs typeface="CiscoSansTT" panose="020B0503020201020303" pitchFamily="34" charset="0"/>
                <a:hlinkClick r:id="rId2"/>
              </a:rPr>
              <a:t>Smart Demo License Request </a:t>
            </a:r>
            <a:r>
              <a:rPr lang="en-US" sz="1600" dirty="0">
                <a:latin typeface="CiscoSansTT" panose="020B0503020201020303" pitchFamily="34" charset="0"/>
                <a:cs typeface="CiscoSansTT" panose="020B0503020201020303" pitchFamily="34" charset="0"/>
              </a:rPr>
              <a:t>Portal</a:t>
            </a:r>
          </a:p>
          <a:p>
            <a:pPr marL="292040" lvl="1" indent="0">
              <a:lnSpc>
                <a:spcPct val="100000"/>
              </a:lnSpc>
              <a:buNone/>
            </a:pPr>
            <a:endParaRPr lang="en-US" sz="1400" dirty="0">
              <a:latin typeface="CiscoSansTT" panose="020B0503020201020303" pitchFamily="34" charset="0"/>
              <a:cs typeface="CiscoSansTT" panose="020B0503020201020303" pitchFamily="34" charset="0"/>
            </a:endParaRPr>
          </a:p>
          <a:p>
            <a:pPr lvl="1"/>
            <a:r>
              <a:rPr lang="en-US" sz="1600" dirty="0">
                <a:latin typeface="CiscoSansTT" panose="020B0503020201020303" pitchFamily="34" charset="0"/>
                <a:cs typeface="CiscoSansTT" panose="020B0503020201020303" pitchFamily="34" charset="0"/>
              </a:rPr>
              <a:t>Select </a:t>
            </a:r>
            <a:r>
              <a:rPr lang="en-US" sz="1600" u="sng" dirty="0">
                <a:latin typeface="CiscoSansTT" panose="020B0503020201020303" pitchFamily="34" charset="0"/>
                <a:cs typeface="CiscoSansTT" panose="020B0503020201020303" pitchFamily="34" charset="0"/>
              </a:rPr>
              <a:t>Intersight Workload Optimizer</a:t>
            </a:r>
          </a:p>
          <a:p>
            <a:pPr lvl="1"/>
            <a:endParaRPr lang="en-US" sz="1600" dirty="0">
              <a:latin typeface="CiscoSansTT" panose="020B0503020201020303" pitchFamily="34" charset="0"/>
              <a:cs typeface="CiscoSansTT" panose="020B0503020201020303" pitchFamily="34" charset="0"/>
            </a:endParaRPr>
          </a:p>
        </p:txBody>
      </p:sp>
      <p:sp>
        <p:nvSpPr>
          <p:cNvPr id="5" name="Title 4">
            <a:extLst>
              <a:ext uri="{FF2B5EF4-FFF2-40B4-BE49-F238E27FC236}">
                <a16:creationId xmlns:a16="http://schemas.microsoft.com/office/drawing/2014/main" id="{45EED5EF-C45D-D841-96F1-9FA0550B3EF9}"/>
              </a:ext>
            </a:extLst>
          </p:cNvPr>
          <p:cNvSpPr>
            <a:spLocks noGrp="1"/>
          </p:cNvSpPr>
          <p:nvPr>
            <p:ph type="title"/>
          </p:nvPr>
        </p:nvSpPr>
        <p:spPr/>
        <p:txBody>
          <a:bodyPr/>
          <a:lstStyle/>
          <a:p>
            <a:r>
              <a:rPr lang="en-US" sz="2800" dirty="0">
                <a:latin typeface="CiscoSansTT ExtraLight" panose="020B0303020201020303" pitchFamily="34" charset="0"/>
                <a:cs typeface="CiscoSansTT ExtraLight" panose="020B0303020201020303" pitchFamily="34" charset="0"/>
              </a:rPr>
              <a:t>Intersight Workload Optimizer – Lab Licenses</a:t>
            </a:r>
          </a:p>
        </p:txBody>
      </p:sp>
      <p:pic>
        <p:nvPicPr>
          <p:cNvPr id="4" name="Picture 3" descr="Graphical user interface, text, application, email&#10;&#10;Description automatically generated">
            <a:extLst>
              <a:ext uri="{FF2B5EF4-FFF2-40B4-BE49-F238E27FC236}">
                <a16:creationId xmlns:a16="http://schemas.microsoft.com/office/drawing/2014/main" id="{75BEBF24-8517-994A-9081-9D79F447D5E5}"/>
              </a:ext>
            </a:extLst>
          </p:cNvPr>
          <p:cNvPicPr>
            <a:picLocks noChangeAspect="1"/>
          </p:cNvPicPr>
          <p:nvPr/>
        </p:nvPicPr>
        <p:blipFill>
          <a:blip r:embed="rId3"/>
          <a:stretch>
            <a:fillRect/>
          </a:stretch>
        </p:blipFill>
        <p:spPr>
          <a:xfrm>
            <a:off x="805688" y="1093349"/>
            <a:ext cx="5420202" cy="3708838"/>
          </a:xfrm>
          <a:prstGeom prst="rect">
            <a:avLst/>
          </a:prstGeom>
        </p:spPr>
      </p:pic>
    </p:spTree>
    <p:extLst>
      <p:ext uri="{BB962C8B-B14F-4D97-AF65-F5344CB8AC3E}">
        <p14:creationId xmlns:p14="http://schemas.microsoft.com/office/powerpoint/2010/main" val="2186717079"/>
      </p:ext>
    </p:extLst>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AEF55-3202-974D-9F79-C26BD523BD92}"/>
              </a:ext>
            </a:extLst>
          </p:cNvPr>
          <p:cNvSpPr>
            <a:spLocks noGrp="1"/>
          </p:cNvSpPr>
          <p:nvPr>
            <p:ph type="body" sz="quarter" idx="10"/>
          </p:nvPr>
        </p:nvSpPr>
        <p:spPr>
          <a:xfrm>
            <a:off x="6156434" y="1347788"/>
            <a:ext cx="2626820" cy="3295774"/>
          </a:xfrm>
        </p:spPr>
        <p:txBody>
          <a:bodyPr/>
          <a:lstStyle/>
          <a:p>
            <a:pPr marL="292040" lvl="1" indent="0">
              <a:buNone/>
            </a:pPr>
            <a:endParaRPr lang="en-US" sz="1200" dirty="0">
              <a:latin typeface="CiscoSansTT" panose="020B0503020201020303" pitchFamily="34" charset="0"/>
              <a:cs typeface="CiscoSansTT" panose="020B0503020201020303" pitchFamily="34" charset="0"/>
            </a:endParaRPr>
          </a:p>
          <a:p>
            <a:pPr lvl="1"/>
            <a:r>
              <a:rPr lang="en-US" sz="1600" dirty="0">
                <a:latin typeface="CiscoSansTT" panose="020B0503020201020303" pitchFamily="34" charset="0"/>
                <a:cs typeface="CiscoSansTT" panose="020B0503020201020303" pitchFamily="34" charset="0"/>
              </a:rPr>
              <a:t>Fill in all fields</a:t>
            </a:r>
          </a:p>
          <a:p>
            <a:pPr marL="292040" lvl="1" indent="0">
              <a:buNone/>
            </a:pPr>
            <a:endParaRPr lang="en-US" sz="1600" dirty="0">
              <a:latin typeface="CiscoSansTT" panose="020B0503020201020303" pitchFamily="34" charset="0"/>
              <a:cs typeface="CiscoSansTT" panose="020B0503020201020303" pitchFamily="34" charset="0"/>
            </a:endParaRPr>
          </a:p>
          <a:p>
            <a:pPr lvl="1"/>
            <a:r>
              <a:rPr lang="en-US" sz="1600" dirty="0">
                <a:latin typeface="CiscoSansTT" panose="020B0503020201020303" pitchFamily="34" charset="0"/>
                <a:cs typeface="CiscoSansTT" panose="020B0503020201020303" pitchFamily="34" charset="0"/>
              </a:rPr>
              <a:t>Ensure to enter a valid Smart Account and Virtual Account</a:t>
            </a:r>
          </a:p>
          <a:p>
            <a:pPr marL="292040" lvl="1" indent="0">
              <a:buNone/>
            </a:pPr>
            <a:endParaRPr lang="en-US" sz="1600" dirty="0">
              <a:latin typeface="CiscoSansTT" panose="020B0503020201020303" pitchFamily="34" charset="0"/>
              <a:cs typeface="CiscoSansTT" panose="020B0503020201020303" pitchFamily="34" charset="0"/>
            </a:endParaRPr>
          </a:p>
          <a:p>
            <a:pPr lvl="1"/>
            <a:r>
              <a:rPr lang="en-US" sz="1600" dirty="0">
                <a:solidFill>
                  <a:srgbClr val="58595B"/>
                </a:solidFill>
                <a:latin typeface="CiscoSansTT" panose="020B0503020201020303" pitchFamily="34" charset="0"/>
                <a:cs typeface="CiscoSansTT" panose="020B0503020201020303" pitchFamily="34" charset="0"/>
              </a:rPr>
              <a:t>Submit the Request</a:t>
            </a:r>
          </a:p>
          <a:p>
            <a:pPr lvl="1"/>
            <a:endParaRPr lang="en-US" sz="1600" dirty="0">
              <a:solidFill>
                <a:srgbClr val="58595B"/>
              </a:solidFill>
              <a:latin typeface="CiscoSansTT" panose="020B0503020201020303" pitchFamily="34" charset="0"/>
              <a:cs typeface="CiscoSansTT" panose="020B0503020201020303" pitchFamily="34" charset="0"/>
            </a:endParaRPr>
          </a:p>
          <a:p>
            <a:pPr lvl="1"/>
            <a:r>
              <a:rPr lang="en-US" sz="1600" dirty="0">
                <a:solidFill>
                  <a:srgbClr val="58595B"/>
                </a:solidFill>
                <a:latin typeface="CiscoSansTT" panose="020B0503020201020303" pitchFamily="34" charset="0"/>
                <a:cs typeface="CiscoSansTT" panose="020B0503020201020303" pitchFamily="34" charset="0"/>
              </a:rPr>
              <a:t>Licenses will be added to the Virtual Account provided.</a:t>
            </a:r>
          </a:p>
          <a:p>
            <a:pPr lvl="1"/>
            <a:endParaRPr lang="en-US" sz="1600" dirty="0">
              <a:latin typeface="CiscoSansTT" panose="020B0503020201020303" pitchFamily="34" charset="0"/>
              <a:cs typeface="CiscoSansTT" panose="020B0503020201020303" pitchFamily="34" charset="0"/>
            </a:endParaRPr>
          </a:p>
        </p:txBody>
      </p:sp>
      <p:sp>
        <p:nvSpPr>
          <p:cNvPr id="5" name="Title 4">
            <a:extLst>
              <a:ext uri="{FF2B5EF4-FFF2-40B4-BE49-F238E27FC236}">
                <a16:creationId xmlns:a16="http://schemas.microsoft.com/office/drawing/2014/main" id="{45EED5EF-C45D-D841-96F1-9FA0550B3EF9}"/>
              </a:ext>
            </a:extLst>
          </p:cNvPr>
          <p:cNvSpPr>
            <a:spLocks noGrp="1"/>
          </p:cNvSpPr>
          <p:nvPr>
            <p:ph type="title"/>
          </p:nvPr>
        </p:nvSpPr>
        <p:spPr/>
        <p:txBody>
          <a:bodyPr/>
          <a:lstStyle/>
          <a:p>
            <a:r>
              <a:rPr lang="en-US" sz="2800" dirty="0">
                <a:latin typeface="CiscoSansTT ExtraLight" panose="020B0303020201020303" pitchFamily="34" charset="0"/>
                <a:cs typeface="CiscoSansTT ExtraLight" panose="020B0303020201020303" pitchFamily="34" charset="0"/>
              </a:rPr>
              <a:t>Intersight Workload Optimizer – Lab Licenses</a:t>
            </a:r>
          </a:p>
        </p:txBody>
      </p:sp>
      <p:pic>
        <p:nvPicPr>
          <p:cNvPr id="6" name="Picture 5" descr="Graphical user interface, application, email&#10;&#10;Description automatically generated">
            <a:extLst>
              <a:ext uri="{FF2B5EF4-FFF2-40B4-BE49-F238E27FC236}">
                <a16:creationId xmlns:a16="http://schemas.microsoft.com/office/drawing/2014/main" id="{E4E34F4E-DEBE-5E45-9555-0F17CEDEF939}"/>
              </a:ext>
            </a:extLst>
          </p:cNvPr>
          <p:cNvPicPr>
            <a:picLocks noChangeAspect="1"/>
          </p:cNvPicPr>
          <p:nvPr/>
        </p:nvPicPr>
        <p:blipFill>
          <a:blip r:embed="rId2"/>
          <a:stretch>
            <a:fillRect/>
          </a:stretch>
        </p:blipFill>
        <p:spPr>
          <a:xfrm>
            <a:off x="1139959" y="945931"/>
            <a:ext cx="5016475" cy="4197569"/>
          </a:xfrm>
          <a:prstGeom prst="rect">
            <a:avLst/>
          </a:prstGeom>
        </p:spPr>
      </p:pic>
    </p:spTree>
    <p:extLst>
      <p:ext uri="{BB962C8B-B14F-4D97-AF65-F5344CB8AC3E}">
        <p14:creationId xmlns:p14="http://schemas.microsoft.com/office/powerpoint/2010/main" val="2133892650"/>
      </p:ext>
    </p:extLst>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CF8E431-0D02-D347-8076-AB6AA4ED3757}"/>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Discount Restricted Product (DRP) Exception Process</a:t>
            </a:r>
            <a:endParaRPr altLang="en-US" sz="2400" dirty="0">
              <a:ea typeface="ＭＳ Ｐゴシック" pitchFamily="34" charset="-128"/>
              <a:cs typeface="CiscoSans" pitchFamily="34" charset="0"/>
            </a:endParaRPr>
          </a:p>
        </p:txBody>
      </p:sp>
    </p:spTree>
    <p:extLst>
      <p:ext uri="{BB962C8B-B14F-4D97-AF65-F5344CB8AC3E}">
        <p14:creationId xmlns:p14="http://schemas.microsoft.com/office/powerpoint/2010/main" val="3539666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a:xfrm>
            <a:off x="251908" y="918312"/>
            <a:ext cx="8277344" cy="4368674"/>
          </a:xfrm>
        </p:spPr>
        <p:txBody>
          <a:bodyPr>
            <a:noAutofit/>
          </a:bodyPr>
          <a:lstStyle/>
          <a:p>
            <a:pPr marL="57150" indent="0">
              <a:lnSpc>
                <a:spcPct val="100000"/>
              </a:lnSpc>
              <a:spcBef>
                <a:spcPts val="0"/>
              </a:spcBef>
              <a:buNone/>
            </a:pPr>
            <a:r>
              <a:rPr lang="en-US" sz="1800" dirty="0">
                <a:solidFill>
                  <a:srgbClr val="0066CC"/>
                </a:solidFill>
                <a:latin typeface="+mj-lt"/>
              </a:rPr>
              <a:t>What is Cisco Intersight Workload Optimizer (IWO)?</a:t>
            </a:r>
            <a:br>
              <a:rPr lang="en-US" sz="1800" dirty="0">
                <a:solidFill>
                  <a:srgbClr val="0066CC"/>
                </a:solidFill>
                <a:latin typeface="+mj-lt"/>
              </a:rPr>
            </a:br>
            <a:r>
              <a:rPr lang="en-US" sz="1400" dirty="0"/>
              <a:t>Cisco® Intersight Workload Optimizer is a SaaS delivered decision engine that drives continuous health in dynamic data center environments, whether on-premises or in a public cloud. The real‑time decision engine provides automatable actions that adjust infrastructure resources at every layer of the stack to ensure the performance of applications at the lowest possible cost.</a:t>
            </a:r>
          </a:p>
          <a:p>
            <a:pPr marL="57150" indent="0">
              <a:spcBef>
                <a:spcPts val="600"/>
              </a:spcBef>
              <a:buNone/>
            </a:pPr>
            <a:r>
              <a:rPr lang="en-US" sz="1800" dirty="0">
                <a:solidFill>
                  <a:srgbClr val="0066CC"/>
                </a:solidFill>
                <a:latin typeface="+mj-lt"/>
              </a:rPr>
              <a:t>Customer Benefits </a:t>
            </a:r>
            <a:br>
              <a:rPr lang="en-US" sz="1800" dirty="0">
                <a:solidFill>
                  <a:srgbClr val="0066CC"/>
                </a:solidFill>
                <a:latin typeface="+mj-lt"/>
              </a:rPr>
            </a:br>
            <a:endParaRPr lang="en-US" sz="1800" dirty="0">
              <a:solidFill>
                <a:srgbClr val="0066CC"/>
              </a:solidFill>
              <a:latin typeface="+mj-lt"/>
            </a:endParaRPr>
          </a:p>
          <a:p>
            <a:pPr marL="342900" indent="-285750"/>
            <a:endParaRPr lang="en-US" sz="1600" dirty="0"/>
          </a:p>
          <a:p>
            <a:pPr marL="571500" lvl="1" indent="-285750"/>
            <a:endParaRPr lang="en-US" sz="1400" dirty="0"/>
          </a:p>
          <a:p>
            <a:pPr marL="571500" lvl="1" indent="-285750"/>
            <a:endParaRPr lang="en-US" sz="1400" dirty="0"/>
          </a:p>
          <a:p>
            <a:pPr marL="571500" lvl="1" indent="-285750"/>
            <a:endParaRPr lang="en-US" sz="1400" dirty="0"/>
          </a:p>
          <a:p>
            <a:pPr marL="571500" lvl="1" indent="-285750"/>
            <a:endParaRPr lang="en-US" sz="1400" dirty="0"/>
          </a:p>
          <a:p>
            <a:pPr marL="571500" lvl="1" indent="-285750"/>
            <a:endParaRPr lang="en-US" sz="1400" dirty="0"/>
          </a:p>
          <a:p>
            <a:pPr marL="285750" lvl="1" indent="0">
              <a:buNone/>
            </a:pPr>
            <a:endParaRPr lang="en-US" sz="1400" dirty="0"/>
          </a:p>
        </p:txBody>
      </p:sp>
      <p:sp>
        <p:nvSpPr>
          <p:cNvPr id="43010" name="Title 2"/>
          <p:cNvSpPr>
            <a:spLocks noGrp="1"/>
          </p:cNvSpPr>
          <p:nvPr>
            <p:ph type="title"/>
          </p:nvPr>
        </p:nvSpPr>
        <p:spPr>
          <a:xfrm>
            <a:off x="251908" y="275803"/>
            <a:ext cx="8345488" cy="731837"/>
          </a:xfrm>
        </p:spPr>
        <p:txBody>
          <a:bodyPr/>
          <a:lstStyle/>
          <a:p>
            <a:r>
              <a:rPr lang="en-US" dirty="0"/>
              <a:t>Cisco Intersight Workload Optimizer</a:t>
            </a:r>
            <a:endParaRPr dirty="0"/>
          </a:p>
        </p:txBody>
      </p:sp>
      <p:grpSp>
        <p:nvGrpSpPr>
          <p:cNvPr id="4" name="Group 3">
            <a:extLst>
              <a:ext uri="{FF2B5EF4-FFF2-40B4-BE49-F238E27FC236}">
                <a16:creationId xmlns:a16="http://schemas.microsoft.com/office/drawing/2014/main" id="{C905F18C-38F7-4C69-8800-4CC8EBE9B352}"/>
              </a:ext>
            </a:extLst>
          </p:cNvPr>
          <p:cNvGrpSpPr/>
          <p:nvPr/>
        </p:nvGrpSpPr>
        <p:grpSpPr>
          <a:xfrm>
            <a:off x="387116" y="2426399"/>
            <a:ext cx="7584198" cy="2338904"/>
            <a:chOff x="544512" y="984681"/>
            <a:chExt cx="7584198" cy="2338904"/>
          </a:xfrm>
        </p:grpSpPr>
        <p:sp>
          <p:nvSpPr>
            <p:cNvPr id="6" name="Rectangle 3">
              <a:extLst>
                <a:ext uri="{FF2B5EF4-FFF2-40B4-BE49-F238E27FC236}">
                  <a16:creationId xmlns:a16="http://schemas.microsoft.com/office/drawing/2014/main" id="{E0BE9CA9-CFB0-4147-AA80-8CB692E82853}"/>
                </a:ext>
              </a:extLst>
            </p:cNvPr>
            <p:cNvSpPr>
              <a:spLocks noChangeArrowheads="1"/>
            </p:cNvSpPr>
            <p:nvPr/>
          </p:nvSpPr>
          <p:spPr bwMode="gray">
            <a:xfrm>
              <a:off x="3026030" y="1000865"/>
              <a:ext cx="5102680" cy="426733"/>
            </a:xfrm>
            <a:prstGeom prst="rect">
              <a:avLst/>
            </a:prstGeom>
            <a:solidFill>
              <a:schemeClr val="bg2">
                <a:lumMod val="85000"/>
              </a:schemeClr>
            </a:solidFill>
            <a:ln w="19050" algn="ctr">
              <a:noFill/>
              <a:miter lim="800000"/>
              <a:headEnd/>
              <a:tailEnd/>
            </a:ln>
            <a:effectLst/>
          </p:spPr>
          <p:txBody>
            <a:bodyPr lIns="123460" tIns="27387" rIns="54776" bIns="27387" anchor="ctr"/>
            <a:lstStyle/>
            <a:p>
              <a:pPr defTabSz="610872"/>
              <a:r>
                <a:rPr lang="en-US" sz="1100" dirty="0">
                  <a:latin typeface="+mn-lt"/>
                </a:rPr>
                <a:t>Eliminate infrastructure as the cause of application performance degradation, without overprovisioning</a:t>
              </a:r>
            </a:p>
          </p:txBody>
        </p:sp>
        <p:sp>
          <p:nvSpPr>
            <p:cNvPr id="7" name="Rectangle 4">
              <a:extLst>
                <a:ext uri="{FF2B5EF4-FFF2-40B4-BE49-F238E27FC236}">
                  <a16:creationId xmlns:a16="http://schemas.microsoft.com/office/drawing/2014/main" id="{52A58413-4E8D-4DC9-BD2C-F2F4FC3F0DD4}"/>
                </a:ext>
              </a:extLst>
            </p:cNvPr>
            <p:cNvSpPr>
              <a:spLocks noChangeArrowheads="1"/>
            </p:cNvSpPr>
            <p:nvPr/>
          </p:nvSpPr>
          <p:spPr bwMode="gray">
            <a:xfrm>
              <a:off x="544513" y="984681"/>
              <a:ext cx="2400486" cy="442917"/>
            </a:xfrm>
            <a:prstGeom prst="rect">
              <a:avLst/>
            </a:prstGeom>
            <a:solidFill>
              <a:schemeClr val="accent1"/>
            </a:solidFill>
            <a:ln w="19050" algn="ctr">
              <a:noFill/>
              <a:miter lim="800000"/>
              <a:headEnd/>
              <a:tailEnd/>
            </a:ln>
            <a:effectLst/>
          </p:spPr>
          <p:txBody>
            <a:bodyPr wrap="square" lIns="68589" tIns="68589" rIns="68589" bIns="68589" anchor="ctr"/>
            <a:lstStyle/>
            <a:p>
              <a:pPr algn="ctr" defTabSz="610872"/>
              <a:endParaRPr lang="en-US" sz="1100" dirty="0">
                <a:solidFill>
                  <a:schemeClr val="bg1"/>
                </a:solidFill>
                <a:latin typeface="+mn-lt"/>
              </a:endParaRPr>
            </a:p>
            <a:p>
              <a:pPr algn="ctr" defTabSz="610872"/>
              <a:r>
                <a:rPr lang="en-US" sz="1100" dirty="0">
                  <a:solidFill>
                    <a:schemeClr val="bg2"/>
                  </a:solidFill>
                  <a:latin typeface="+mn-lt"/>
                </a:rPr>
                <a:t>Safely increase infrastructure utilization</a:t>
              </a:r>
            </a:p>
            <a:p>
              <a:pPr algn="ctr" defTabSz="610872"/>
              <a:endParaRPr lang="en-US" sz="1100" dirty="0">
                <a:solidFill>
                  <a:schemeClr val="bg1"/>
                </a:solidFill>
                <a:latin typeface="+mn-lt"/>
              </a:endParaRPr>
            </a:p>
          </p:txBody>
        </p:sp>
        <p:sp>
          <p:nvSpPr>
            <p:cNvPr id="8" name="Rectangle 7">
              <a:extLst>
                <a:ext uri="{FF2B5EF4-FFF2-40B4-BE49-F238E27FC236}">
                  <a16:creationId xmlns:a16="http://schemas.microsoft.com/office/drawing/2014/main" id="{180E7CCD-DAB4-47A0-A540-DC3DF90C2244}"/>
                </a:ext>
              </a:extLst>
            </p:cNvPr>
            <p:cNvSpPr>
              <a:spLocks noChangeArrowheads="1"/>
            </p:cNvSpPr>
            <p:nvPr/>
          </p:nvSpPr>
          <p:spPr bwMode="gray">
            <a:xfrm>
              <a:off x="3026030" y="2916336"/>
              <a:ext cx="5102680" cy="407249"/>
            </a:xfrm>
            <a:prstGeom prst="rect">
              <a:avLst/>
            </a:prstGeom>
            <a:solidFill>
              <a:schemeClr val="bg2">
                <a:lumMod val="85000"/>
              </a:schemeClr>
            </a:solidFill>
            <a:ln w="19050" algn="ctr">
              <a:noFill/>
              <a:miter lim="800000"/>
              <a:headEnd/>
              <a:tailEnd/>
            </a:ln>
            <a:effectLst/>
          </p:spPr>
          <p:txBody>
            <a:bodyPr lIns="123460" tIns="27387" rIns="54776" bIns="27387" anchor="ctr"/>
            <a:lstStyle/>
            <a:p>
              <a:pPr defTabSz="610872"/>
              <a:r>
                <a:rPr lang="en-US" sz="1100" dirty="0">
                  <a:latin typeface="+mn-lt"/>
                </a:rPr>
                <a:t>Accelerate and de-risk IT transformation projects across heterogeneous estates</a:t>
              </a:r>
            </a:p>
          </p:txBody>
        </p:sp>
        <p:sp>
          <p:nvSpPr>
            <p:cNvPr id="9" name="Rectangle 8">
              <a:extLst>
                <a:ext uri="{FF2B5EF4-FFF2-40B4-BE49-F238E27FC236}">
                  <a16:creationId xmlns:a16="http://schemas.microsoft.com/office/drawing/2014/main" id="{504E6B1A-B95E-4020-9FDF-7F7F134C6448}"/>
                </a:ext>
              </a:extLst>
            </p:cNvPr>
            <p:cNvSpPr>
              <a:spLocks noChangeArrowheads="1"/>
            </p:cNvSpPr>
            <p:nvPr/>
          </p:nvSpPr>
          <p:spPr bwMode="gray">
            <a:xfrm>
              <a:off x="544512" y="2921708"/>
              <a:ext cx="2400486" cy="401877"/>
            </a:xfrm>
            <a:prstGeom prst="rect">
              <a:avLst/>
            </a:prstGeom>
            <a:solidFill>
              <a:schemeClr val="accent2"/>
            </a:solidFill>
            <a:ln w="19050" algn="ctr">
              <a:noFill/>
              <a:miter lim="800000"/>
              <a:headEnd/>
              <a:tailEnd/>
            </a:ln>
            <a:effectLst/>
          </p:spPr>
          <p:txBody>
            <a:bodyPr wrap="square" lIns="68589" tIns="68589" rIns="68589" bIns="68589" anchor="ctr"/>
            <a:lstStyle/>
            <a:p>
              <a:pPr algn="ctr" defTabSz="610872"/>
              <a:r>
                <a:rPr lang="en-US" sz="1100" dirty="0">
                  <a:solidFill>
                    <a:schemeClr val="bg2"/>
                  </a:solidFill>
                  <a:latin typeface="+mn-lt"/>
                </a:rPr>
                <a:t>Accelerate consolidation and refresh projects</a:t>
              </a:r>
            </a:p>
          </p:txBody>
        </p:sp>
        <p:sp>
          <p:nvSpPr>
            <p:cNvPr id="10" name="Rectangle 11">
              <a:extLst>
                <a:ext uri="{FF2B5EF4-FFF2-40B4-BE49-F238E27FC236}">
                  <a16:creationId xmlns:a16="http://schemas.microsoft.com/office/drawing/2014/main" id="{09DC01B6-56A8-4C11-962E-B7B4C5DA44D3}"/>
                </a:ext>
              </a:extLst>
            </p:cNvPr>
            <p:cNvSpPr>
              <a:spLocks noChangeArrowheads="1"/>
            </p:cNvSpPr>
            <p:nvPr/>
          </p:nvSpPr>
          <p:spPr bwMode="gray">
            <a:xfrm>
              <a:off x="3026030" y="2420911"/>
              <a:ext cx="5102680" cy="444886"/>
            </a:xfrm>
            <a:prstGeom prst="rect">
              <a:avLst/>
            </a:prstGeom>
            <a:solidFill>
              <a:schemeClr val="bg2">
                <a:lumMod val="85000"/>
              </a:schemeClr>
            </a:solidFill>
            <a:ln w="19050" algn="ctr">
              <a:noFill/>
              <a:miter lim="800000"/>
              <a:headEnd/>
              <a:tailEnd/>
            </a:ln>
            <a:effectLst/>
          </p:spPr>
          <p:txBody>
            <a:bodyPr lIns="123460" tIns="27387" rIns="54776" bIns="27387" anchor="ctr"/>
            <a:lstStyle/>
            <a:p>
              <a:pPr defTabSz="610872"/>
              <a:r>
                <a:rPr lang="en-US" sz="1100" dirty="0">
                  <a:latin typeface="+mn-lt"/>
                </a:rPr>
                <a:t>Simplify complex tasks, automate decision-making, and gain time to innovate</a:t>
              </a:r>
            </a:p>
          </p:txBody>
        </p:sp>
        <p:sp>
          <p:nvSpPr>
            <p:cNvPr id="11" name="Rectangle 12">
              <a:extLst>
                <a:ext uri="{FF2B5EF4-FFF2-40B4-BE49-F238E27FC236}">
                  <a16:creationId xmlns:a16="http://schemas.microsoft.com/office/drawing/2014/main" id="{B252FA6F-1DB1-4194-8411-598012DF535C}"/>
                </a:ext>
              </a:extLst>
            </p:cNvPr>
            <p:cNvSpPr>
              <a:spLocks noChangeArrowheads="1"/>
            </p:cNvSpPr>
            <p:nvPr/>
          </p:nvSpPr>
          <p:spPr bwMode="gray">
            <a:xfrm>
              <a:off x="544512" y="2420911"/>
              <a:ext cx="2400486" cy="444886"/>
            </a:xfrm>
            <a:prstGeom prst="rect">
              <a:avLst/>
            </a:prstGeom>
            <a:solidFill>
              <a:schemeClr val="accent3"/>
            </a:solidFill>
            <a:ln w="19050" algn="ctr">
              <a:noFill/>
              <a:miter lim="800000"/>
              <a:headEnd/>
              <a:tailEnd/>
            </a:ln>
            <a:effectLst/>
          </p:spPr>
          <p:txBody>
            <a:bodyPr wrap="square" lIns="68589" tIns="68589" rIns="68589" bIns="68589" anchor="ctr"/>
            <a:lstStyle/>
            <a:p>
              <a:pPr algn="ctr" defTabSz="610872"/>
              <a:endParaRPr lang="en-US" sz="1100" dirty="0">
                <a:solidFill>
                  <a:schemeClr val="bg2"/>
                </a:solidFill>
                <a:latin typeface="+mn-lt"/>
              </a:endParaRPr>
            </a:p>
            <a:p>
              <a:pPr algn="ctr" defTabSz="610872"/>
              <a:r>
                <a:rPr lang="en-US" sz="1100" dirty="0">
                  <a:solidFill>
                    <a:schemeClr val="bg2"/>
                  </a:solidFill>
                  <a:latin typeface="+mn-lt"/>
                </a:rPr>
                <a:t>Improve IT staff </a:t>
              </a:r>
              <a:br>
                <a:rPr lang="en-US" sz="1100" dirty="0">
                  <a:solidFill>
                    <a:schemeClr val="bg2"/>
                  </a:solidFill>
                  <a:latin typeface="+mn-lt"/>
                </a:rPr>
              </a:br>
              <a:r>
                <a:rPr lang="en-US" sz="1100" dirty="0">
                  <a:solidFill>
                    <a:schemeClr val="bg2"/>
                  </a:solidFill>
                  <a:latin typeface="+mn-lt"/>
                </a:rPr>
                <a:t>productivity</a:t>
              </a:r>
            </a:p>
            <a:p>
              <a:pPr algn="ctr" defTabSz="610872"/>
              <a:endParaRPr lang="en-US" sz="1100" dirty="0">
                <a:solidFill>
                  <a:schemeClr val="bg2"/>
                </a:solidFill>
                <a:latin typeface="+mn-lt"/>
              </a:endParaRPr>
            </a:p>
          </p:txBody>
        </p:sp>
        <p:sp>
          <p:nvSpPr>
            <p:cNvPr id="12" name="Rectangle 14">
              <a:extLst>
                <a:ext uri="{FF2B5EF4-FFF2-40B4-BE49-F238E27FC236}">
                  <a16:creationId xmlns:a16="http://schemas.microsoft.com/office/drawing/2014/main" id="{9F141F40-137C-436D-8AF2-726A50A15E5E}"/>
                </a:ext>
              </a:extLst>
            </p:cNvPr>
            <p:cNvSpPr>
              <a:spLocks noChangeArrowheads="1"/>
            </p:cNvSpPr>
            <p:nvPr/>
          </p:nvSpPr>
          <p:spPr bwMode="gray">
            <a:xfrm>
              <a:off x="3026030" y="1931815"/>
              <a:ext cx="5102680" cy="429479"/>
            </a:xfrm>
            <a:prstGeom prst="rect">
              <a:avLst/>
            </a:prstGeom>
            <a:solidFill>
              <a:schemeClr val="bg2">
                <a:lumMod val="85000"/>
              </a:schemeClr>
            </a:solidFill>
            <a:ln w="19050" algn="ctr">
              <a:noFill/>
              <a:miter lim="800000"/>
              <a:headEnd/>
              <a:tailEnd/>
            </a:ln>
            <a:effectLst/>
          </p:spPr>
          <p:txBody>
            <a:bodyPr lIns="123460" tIns="27387" rIns="54776" bIns="27387" anchor="ctr"/>
            <a:lstStyle/>
            <a:p>
              <a:pPr defTabSz="610872"/>
              <a:r>
                <a:rPr lang="en-US" sz="1100" dirty="0">
                  <a:latin typeface="+mn-lt"/>
                </a:rPr>
                <a:t>Safely and efficiently migrate workloads between premises and the public cloud to reduce cost and increase efficiency</a:t>
              </a:r>
            </a:p>
          </p:txBody>
        </p:sp>
        <p:sp>
          <p:nvSpPr>
            <p:cNvPr id="13" name="Rectangle 15">
              <a:extLst>
                <a:ext uri="{FF2B5EF4-FFF2-40B4-BE49-F238E27FC236}">
                  <a16:creationId xmlns:a16="http://schemas.microsoft.com/office/drawing/2014/main" id="{F657231D-2082-4526-9D1D-D9D3D6749FF7}"/>
                </a:ext>
              </a:extLst>
            </p:cNvPr>
            <p:cNvSpPr>
              <a:spLocks noChangeArrowheads="1"/>
            </p:cNvSpPr>
            <p:nvPr/>
          </p:nvSpPr>
          <p:spPr bwMode="gray">
            <a:xfrm>
              <a:off x="544512" y="1932085"/>
              <a:ext cx="2400486" cy="429479"/>
            </a:xfrm>
            <a:prstGeom prst="rect">
              <a:avLst/>
            </a:prstGeom>
            <a:solidFill>
              <a:srgbClr val="86DBF2"/>
            </a:solidFill>
            <a:ln w="19050" algn="ctr">
              <a:noFill/>
              <a:miter lim="800000"/>
              <a:headEnd/>
              <a:tailEnd/>
            </a:ln>
            <a:effectLst/>
          </p:spPr>
          <p:txBody>
            <a:bodyPr wrap="square" lIns="68589" tIns="68589" rIns="68589" bIns="68589" anchor="ctr"/>
            <a:lstStyle/>
            <a:p>
              <a:pPr algn="ctr" defTabSz="610872"/>
              <a:endParaRPr lang="en-US" sz="1100" dirty="0">
                <a:solidFill>
                  <a:schemeClr val="bg1"/>
                </a:solidFill>
                <a:latin typeface="+mn-lt"/>
              </a:endParaRPr>
            </a:p>
            <a:p>
              <a:pPr algn="ctr" defTabSz="610872"/>
              <a:r>
                <a:rPr lang="en-US" sz="1100" dirty="0">
                  <a:solidFill>
                    <a:schemeClr val="bg1"/>
                  </a:solidFill>
                  <a:latin typeface="+mn-lt"/>
                </a:rPr>
                <a:t>Accelerate and de-risk multicloud projects</a:t>
              </a:r>
            </a:p>
            <a:p>
              <a:pPr algn="ctr" defTabSz="610872"/>
              <a:endParaRPr lang="en-US" sz="1100" dirty="0">
                <a:solidFill>
                  <a:schemeClr val="bg1"/>
                </a:solidFill>
                <a:latin typeface="+mn-lt"/>
              </a:endParaRPr>
            </a:p>
          </p:txBody>
        </p:sp>
        <p:sp>
          <p:nvSpPr>
            <p:cNvPr id="14" name="Rectangle 14">
              <a:extLst>
                <a:ext uri="{FF2B5EF4-FFF2-40B4-BE49-F238E27FC236}">
                  <a16:creationId xmlns:a16="http://schemas.microsoft.com/office/drawing/2014/main" id="{BD3800BE-C78B-413B-AC3A-972FEC5C84EA}"/>
                </a:ext>
              </a:extLst>
            </p:cNvPr>
            <p:cNvSpPr>
              <a:spLocks noChangeArrowheads="1"/>
            </p:cNvSpPr>
            <p:nvPr/>
          </p:nvSpPr>
          <p:spPr bwMode="gray">
            <a:xfrm>
              <a:off x="3026030" y="1483461"/>
              <a:ext cx="5102680" cy="407762"/>
            </a:xfrm>
            <a:prstGeom prst="rect">
              <a:avLst/>
            </a:prstGeom>
            <a:solidFill>
              <a:schemeClr val="bg2">
                <a:lumMod val="85000"/>
              </a:schemeClr>
            </a:solidFill>
            <a:ln w="19050" algn="ctr">
              <a:noFill/>
              <a:miter lim="800000"/>
              <a:headEnd/>
              <a:tailEnd/>
            </a:ln>
            <a:effectLst/>
          </p:spPr>
          <p:txBody>
            <a:bodyPr lIns="123460" tIns="27387" rIns="54776" bIns="27387" anchor="ctr"/>
            <a:lstStyle/>
            <a:p>
              <a:pPr defTabSz="610872"/>
              <a:r>
                <a:rPr lang="en-US" sz="1100" dirty="0">
                  <a:latin typeface="+mn-lt"/>
                </a:rPr>
                <a:t>Consume and pay only for what the business really needs</a:t>
              </a:r>
            </a:p>
          </p:txBody>
        </p:sp>
        <p:sp>
          <p:nvSpPr>
            <p:cNvPr id="15" name="Rectangle 15">
              <a:extLst>
                <a:ext uri="{FF2B5EF4-FFF2-40B4-BE49-F238E27FC236}">
                  <a16:creationId xmlns:a16="http://schemas.microsoft.com/office/drawing/2014/main" id="{3E5F6953-A0DD-47A6-8892-F09C2B259E0D}"/>
                </a:ext>
              </a:extLst>
            </p:cNvPr>
            <p:cNvSpPr>
              <a:spLocks noChangeArrowheads="1"/>
            </p:cNvSpPr>
            <p:nvPr/>
          </p:nvSpPr>
          <p:spPr bwMode="gray">
            <a:xfrm>
              <a:off x="544512" y="1467868"/>
              <a:ext cx="2400486" cy="423946"/>
            </a:xfrm>
            <a:prstGeom prst="rect">
              <a:avLst/>
            </a:prstGeom>
            <a:solidFill>
              <a:schemeClr val="accent5"/>
            </a:solidFill>
            <a:ln w="19050" algn="ctr">
              <a:noFill/>
              <a:miter lim="800000"/>
              <a:headEnd/>
              <a:tailEnd/>
            </a:ln>
            <a:effectLst/>
          </p:spPr>
          <p:txBody>
            <a:bodyPr wrap="square" lIns="68589" tIns="68589" rIns="68589" bIns="68589" anchor="ctr"/>
            <a:lstStyle/>
            <a:p>
              <a:pPr algn="ctr" defTabSz="610872"/>
              <a:br>
                <a:rPr lang="en-US" sz="1100" dirty="0">
                  <a:solidFill>
                    <a:schemeClr val="bg1"/>
                  </a:solidFill>
                  <a:latin typeface="+mn-lt"/>
                </a:rPr>
              </a:br>
              <a:r>
                <a:rPr lang="en-US" sz="1100" dirty="0">
                  <a:solidFill>
                    <a:schemeClr val="bg1"/>
                  </a:solidFill>
                  <a:latin typeface="+mn-lt"/>
                </a:rPr>
                <a:t>Optimize public cloud spend</a:t>
              </a:r>
            </a:p>
            <a:p>
              <a:pPr algn="ctr" defTabSz="610872"/>
              <a:endParaRPr lang="en-US" sz="1100" dirty="0">
                <a:solidFill>
                  <a:schemeClr val="bg1"/>
                </a:solidFill>
                <a:latin typeface="+mn-lt"/>
              </a:endParaRPr>
            </a:p>
          </p:txBody>
        </p:sp>
      </p:grpSp>
    </p:spTree>
    <p:extLst>
      <p:ext uri="{BB962C8B-B14F-4D97-AF65-F5344CB8AC3E}">
        <p14:creationId xmlns:p14="http://schemas.microsoft.com/office/powerpoint/2010/main" val="34014731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Discount Restricted Product (DRP) Exception</a:t>
            </a:r>
            <a:endParaRPr lang="en-US" u="sng" dirty="0"/>
          </a:p>
        </p:txBody>
      </p:sp>
      <p:sp>
        <p:nvSpPr>
          <p:cNvPr id="6" name="TextBox 5"/>
          <p:cNvSpPr txBox="1"/>
          <p:nvPr/>
        </p:nvSpPr>
        <p:spPr>
          <a:xfrm>
            <a:off x="457200" y="1002101"/>
            <a:ext cx="8345488" cy="830997"/>
          </a:xfrm>
          <a:prstGeom prst="rect">
            <a:avLst/>
          </a:prstGeom>
          <a:noFill/>
        </p:spPr>
        <p:txBody>
          <a:bodyPr wrap="square" rtlCol="0">
            <a:spAutoFit/>
          </a:bodyPr>
          <a:lstStyle/>
          <a:p>
            <a:r>
              <a:rPr lang="en-US" sz="1200" dirty="0">
                <a:solidFill>
                  <a:srgbClr val="333333"/>
                </a:solidFill>
                <a:latin typeface="+mn-lt"/>
              </a:rPr>
              <a:t>IWO is in the </a:t>
            </a:r>
            <a:r>
              <a:rPr lang="en-US" sz="1200" b="1" dirty="0">
                <a:solidFill>
                  <a:srgbClr val="333333"/>
                </a:solidFill>
                <a:latin typeface="+mn-lt"/>
              </a:rPr>
              <a:t>Market Category subscription software </a:t>
            </a:r>
            <a:r>
              <a:rPr lang="en-US" sz="1200" dirty="0">
                <a:solidFill>
                  <a:srgbClr val="333333"/>
                </a:solidFill>
                <a:latin typeface="+mn-lt"/>
              </a:rPr>
              <a:t>model. T</a:t>
            </a:r>
            <a:r>
              <a:rPr lang="en-US" sz="1200" dirty="0">
                <a:latin typeface="+mn-lt"/>
              </a:rPr>
              <a:t>he result is a discounting structure that requires special attention. This is </a:t>
            </a:r>
            <a:r>
              <a:rPr lang="en-US" sz="1200" u="sng" dirty="0">
                <a:latin typeface="+mn-lt"/>
              </a:rPr>
              <a:t>UNLIKE</a:t>
            </a:r>
            <a:r>
              <a:rPr lang="en-US" sz="1200" dirty="0">
                <a:latin typeface="+mn-lt"/>
              </a:rPr>
              <a:t> the </a:t>
            </a:r>
            <a:r>
              <a:rPr lang="en-US" sz="1200" b="1" dirty="0">
                <a:latin typeface="+mn-lt"/>
              </a:rPr>
              <a:t>Cisco</a:t>
            </a:r>
            <a:r>
              <a:rPr lang="en-US" sz="1200" dirty="0">
                <a:latin typeface="+mn-lt"/>
              </a:rPr>
              <a:t> </a:t>
            </a:r>
            <a:r>
              <a:rPr lang="en-US" sz="1200" b="1" dirty="0">
                <a:latin typeface="+mn-lt"/>
              </a:rPr>
              <a:t>Core</a:t>
            </a:r>
            <a:r>
              <a:rPr lang="en-US" sz="1200" dirty="0">
                <a:latin typeface="+mn-lt"/>
              </a:rPr>
              <a:t> or </a:t>
            </a:r>
            <a:r>
              <a:rPr lang="en-US" sz="1200" b="1" dirty="0">
                <a:latin typeface="+mn-lt"/>
              </a:rPr>
              <a:t>Cisco</a:t>
            </a:r>
            <a:r>
              <a:rPr lang="en-US" sz="1200" dirty="0">
                <a:latin typeface="+mn-lt"/>
              </a:rPr>
              <a:t> </a:t>
            </a:r>
            <a:r>
              <a:rPr lang="en-US" sz="1200" b="1" dirty="0">
                <a:latin typeface="+mn-lt"/>
              </a:rPr>
              <a:t>Data Center </a:t>
            </a:r>
            <a:r>
              <a:rPr lang="en-US" sz="1200" dirty="0">
                <a:latin typeface="+mn-lt"/>
              </a:rPr>
              <a:t>pricing models but instead uses a low list price/low discount approach.</a:t>
            </a:r>
          </a:p>
          <a:p>
            <a:r>
              <a:rPr lang="en-US" sz="1200" b="1" dirty="0">
                <a:latin typeface="+mn-lt"/>
              </a:rPr>
              <a:t>Customers that have SRA’s and RNSD pricing agreements in place ARE NOT EXEMPT from this discount structure.</a:t>
            </a:r>
            <a:endParaRPr lang="en-US" sz="1200" b="1" dirty="0">
              <a:solidFill>
                <a:srgbClr val="333333"/>
              </a:solidFill>
              <a:latin typeface="+mn-lt"/>
            </a:endParaRPr>
          </a:p>
        </p:txBody>
      </p:sp>
      <p:sp>
        <p:nvSpPr>
          <p:cNvPr id="7" name="TextBox 6"/>
          <p:cNvSpPr txBox="1"/>
          <p:nvPr/>
        </p:nvSpPr>
        <p:spPr>
          <a:xfrm>
            <a:off x="457200" y="2203674"/>
            <a:ext cx="8686800" cy="2062103"/>
          </a:xfrm>
          <a:prstGeom prst="rect">
            <a:avLst/>
          </a:prstGeom>
          <a:noFill/>
        </p:spPr>
        <p:txBody>
          <a:bodyPr wrap="square" rtlCol="0">
            <a:spAutoFit/>
          </a:bodyPr>
          <a:lstStyle/>
          <a:p>
            <a:r>
              <a:rPr lang="en-US" b="1" dirty="0">
                <a:solidFill>
                  <a:srgbClr val="333333"/>
                </a:solidFill>
                <a:latin typeface="+mj-lt"/>
              </a:rPr>
              <a:t>IWO Discounting Structure:</a:t>
            </a:r>
          </a:p>
          <a:p>
            <a:pPr marL="285743" indent="-285743">
              <a:buFont typeface="Arial" charset="0"/>
              <a:buChar char="•"/>
            </a:pPr>
            <a:r>
              <a:rPr lang="en-US" sz="1200" dirty="0">
                <a:solidFill>
                  <a:srgbClr val="333333"/>
                </a:solidFill>
                <a:latin typeface="+mn-lt"/>
              </a:rPr>
              <a:t>20% Standard Discount</a:t>
            </a:r>
          </a:p>
          <a:p>
            <a:pPr marL="285743" indent="-285743">
              <a:buFont typeface="Arial" charset="0"/>
              <a:buChar char="•"/>
            </a:pPr>
            <a:r>
              <a:rPr lang="en-US" sz="1200" dirty="0">
                <a:solidFill>
                  <a:srgbClr val="333333"/>
                </a:solidFill>
                <a:latin typeface="+mn-lt"/>
              </a:rPr>
              <a:t>10% OIP (Partner registration required)</a:t>
            </a:r>
          </a:p>
          <a:p>
            <a:pPr marL="285743" indent="-285743">
              <a:buFont typeface="Arial" charset="0"/>
              <a:buChar char="•"/>
            </a:pPr>
            <a:r>
              <a:rPr lang="en-US" sz="1200" dirty="0">
                <a:latin typeface="+mn-lt"/>
              </a:rPr>
              <a:t>Total discount will be either 20% or 30%</a:t>
            </a:r>
          </a:p>
          <a:p>
            <a:pPr marL="285743" indent="-285743">
              <a:buFont typeface="Arial" charset="0"/>
              <a:buChar char="•"/>
            </a:pPr>
            <a:r>
              <a:rPr lang="en-US" sz="1200" dirty="0">
                <a:latin typeface="+mn-lt"/>
              </a:rPr>
              <a:t>There is a VIP program for IWO that Partners can leverage</a:t>
            </a:r>
          </a:p>
          <a:p>
            <a:pPr marL="285743" indent="-285743">
              <a:buFont typeface="Arial" charset="0"/>
              <a:buChar char="•"/>
            </a:pPr>
            <a:endParaRPr lang="en-US" sz="1200" dirty="0">
              <a:solidFill>
                <a:srgbClr val="333333"/>
              </a:solidFill>
              <a:latin typeface="+mn-lt"/>
            </a:endParaRPr>
          </a:p>
          <a:p>
            <a:pPr marL="285743" indent="-285743">
              <a:buFont typeface="Arial" charset="0"/>
              <a:buChar char="•"/>
            </a:pPr>
            <a:r>
              <a:rPr lang="en-US" sz="1200" dirty="0">
                <a:solidFill>
                  <a:srgbClr val="333333"/>
                </a:solidFill>
                <a:latin typeface="+mn-lt"/>
              </a:rPr>
              <a:t>For further discounting requests, use this DRP process</a:t>
            </a:r>
          </a:p>
          <a:p>
            <a:pPr marL="285743" lvl="2" indent="-285743">
              <a:buFont typeface="Arial" charset="0"/>
              <a:buChar char="•"/>
            </a:pPr>
            <a:endParaRPr lang="en-US" sz="1200" b="1" dirty="0">
              <a:solidFill>
                <a:srgbClr val="FF0000"/>
              </a:solidFill>
              <a:latin typeface="+mn-lt"/>
            </a:endParaRPr>
          </a:p>
          <a:p>
            <a:pPr marL="285743" lvl="2" indent="-285743">
              <a:buFont typeface="Arial" charset="0"/>
              <a:buChar char="•"/>
            </a:pPr>
            <a:r>
              <a:rPr lang="en-US" sz="1200" b="1" dirty="0">
                <a:solidFill>
                  <a:srgbClr val="FF0000"/>
                </a:solidFill>
                <a:latin typeface="+mn-lt"/>
              </a:rPr>
              <a:t>Reminder: IWO is NOT ELIGIBLE FOR DATA CENTER DISCOUNTING (i.e. 61% etc.)</a:t>
            </a:r>
            <a:endParaRPr lang="en-US" sz="1200" dirty="0">
              <a:solidFill>
                <a:srgbClr val="333333"/>
              </a:solidFill>
              <a:latin typeface="+mn-lt"/>
            </a:endParaRPr>
          </a:p>
          <a:p>
            <a:pPr marL="285743" indent="-285743">
              <a:buFont typeface="Arial" charset="0"/>
              <a:buChar char="•"/>
            </a:pPr>
            <a:endParaRPr lang="en-US" sz="1400" dirty="0">
              <a:solidFill>
                <a:srgbClr val="333333"/>
              </a:solidFill>
            </a:endParaRPr>
          </a:p>
        </p:txBody>
      </p:sp>
    </p:spTree>
    <p:extLst>
      <p:ext uri="{BB962C8B-B14F-4D97-AF65-F5344CB8AC3E}">
        <p14:creationId xmlns:p14="http://schemas.microsoft.com/office/powerpoint/2010/main" val="29926000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7200" y="956234"/>
            <a:ext cx="8345488" cy="584775"/>
          </a:xfrm>
          <a:prstGeom prst="rect">
            <a:avLst/>
          </a:prstGeom>
          <a:noFill/>
        </p:spPr>
        <p:txBody>
          <a:bodyPr wrap="square" rtlCol="0">
            <a:spAutoFit/>
          </a:bodyPr>
          <a:lstStyle/>
          <a:p>
            <a:r>
              <a:rPr lang="en-US" sz="1600" dirty="0">
                <a:solidFill>
                  <a:srgbClr val="333333"/>
                </a:solidFill>
                <a:latin typeface="+mj-lt"/>
              </a:rPr>
              <a:t>The steps on the next few slides are required to request discounts greater than the standard 20% Market Category discount or 30% OIP discount level.</a:t>
            </a:r>
          </a:p>
        </p:txBody>
      </p:sp>
      <p:sp>
        <p:nvSpPr>
          <p:cNvPr id="7" name="TextBox 6"/>
          <p:cNvSpPr txBox="1"/>
          <p:nvPr/>
        </p:nvSpPr>
        <p:spPr>
          <a:xfrm>
            <a:off x="437766" y="1802189"/>
            <a:ext cx="8402328" cy="2723823"/>
          </a:xfrm>
          <a:prstGeom prst="rect">
            <a:avLst/>
          </a:prstGeom>
          <a:noFill/>
        </p:spPr>
        <p:txBody>
          <a:bodyPr wrap="square" rtlCol="0">
            <a:spAutoFit/>
          </a:bodyPr>
          <a:lstStyle/>
          <a:p>
            <a:r>
              <a:rPr lang="en-US" sz="1600" dirty="0">
                <a:solidFill>
                  <a:srgbClr val="333333"/>
                </a:solidFill>
                <a:latin typeface="+mn-lt"/>
              </a:rPr>
              <a:t>Use these steps to request discounts beyond 20% (standard) or 30% (standard + OIP)</a:t>
            </a:r>
          </a:p>
          <a:p>
            <a:pPr marL="285743" indent="-285743">
              <a:buFont typeface="Arial" charset="0"/>
              <a:buChar char="•"/>
            </a:pPr>
            <a:endParaRPr lang="en-US" sz="1600" dirty="0">
              <a:solidFill>
                <a:srgbClr val="333333"/>
              </a:solidFill>
              <a:latin typeface="+mn-lt"/>
            </a:endParaRPr>
          </a:p>
          <a:p>
            <a:r>
              <a:rPr lang="en-US" sz="1600" dirty="0">
                <a:solidFill>
                  <a:srgbClr val="333333"/>
                </a:solidFill>
                <a:latin typeface="+mn-lt"/>
              </a:rPr>
              <a:t>Applies to the following offer PIDs:</a:t>
            </a:r>
          </a:p>
          <a:p>
            <a:pPr marL="742931" lvl="1" indent="-285743">
              <a:buFont typeface="Arial" charset="0"/>
              <a:buChar char="•"/>
            </a:pPr>
            <a:r>
              <a:rPr lang="en-US" sz="1400" dirty="0">
                <a:solidFill>
                  <a:srgbClr val="333333"/>
                </a:solidFill>
                <a:latin typeface="+mn-lt"/>
              </a:rPr>
              <a:t>DC-MGT-SAAS</a:t>
            </a:r>
          </a:p>
          <a:p>
            <a:pPr marL="742931" lvl="1" indent="-285743">
              <a:buFont typeface="Arial" charset="0"/>
              <a:buChar char="•"/>
            </a:pPr>
            <a:r>
              <a:rPr lang="en-US" sz="1400" dirty="0">
                <a:latin typeface="+mn-lt"/>
              </a:rPr>
              <a:t>C1-ECS-WOM</a:t>
            </a:r>
          </a:p>
          <a:p>
            <a:pPr marL="742931" lvl="1" indent="-285743">
              <a:buFont typeface="Arial" charset="0"/>
              <a:buChar char="•"/>
            </a:pPr>
            <a:r>
              <a:rPr lang="en-US" sz="1400" dirty="0">
                <a:latin typeface="+mn-lt"/>
              </a:rPr>
              <a:t>E2-N-CWOM</a:t>
            </a:r>
          </a:p>
          <a:p>
            <a:pPr marL="742931" lvl="1" indent="-285743">
              <a:buFont typeface="Arial" charset="0"/>
              <a:buChar char="•"/>
            </a:pPr>
            <a:r>
              <a:rPr lang="en-US" sz="1400" dirty="0">
                <a:latin typeface="+mn-lt"/>
              </a:rPr>
              <a:t>E2N-MGT-SA-WO-AD</a:t>
            </a:r>
          </a:p>
          <a:p>
            <a:pPr marL="742931" lvl="1" indent="-285743">
              <a:buFont typeface="Arial" charset="0"/>
              <a:buChar char="•"/>
            </a:pPr>
            <a:r>
              <a:rPr lang="en-US" sz="1400" dirty="0">
                <a:latin typeface="+mn-lt"/>
              </a:rPr>
              <a:t>E2N-MGT-SA-WO-PR</a:t>
            </a:r>
          </a:p>
          <a:p>
            <a:pPr marL="742931" lvl="1" indent="-285743">
              <a:buFont typeface="Arial" charset="0"/>
              <a:buChar char="•"/>
            </a:pPr>
            <a:r>
              <a:rPr lang="en-US" sz="1400" dirty="0">
                <a:latin typeface="+mn-lt"/>
              </a:rPr>
              <a:t>E2N-MGT-SA-WOD-AD</a:t>
            </a:r>
          </a:p>
          <a:p>
            <a:pPr marL="742931" lvl="1" indent="-285743">
              <a:buFont typeface="Arial" charset="0"/>
              <a:buChar char="•"/>
            </a:pPr>
            <a:r>
              <a:rPr lang="en-US" sz="1400" dirty="0">
                <a:latin typeface="+mn-lt"/>
              </a:rPr>
              <a:t>E2N-MGT-SA-WOD-PR</a:t>
            </a:r>
          </a:p>
          <a:p>
            <a:pPr marL="457188" lvl="1"/>
            <a:endParaRPr lang="en-US" sz="1400" dirty="0">
              <a:solidFill>
                <a:srgbClr val="333333"/>
              </a:solidFill>
            </a:endParaRPr>
          </a:p>
          <a:p>
            <a:r>
              <a:rPr lang="en-US" sz="1100" dirty="0">
                <a:solidFill>
                  <a:srgbClr val="333333"/>
                </a:solidFill>
              </a:rPr>
              <a:t>Note: Partners registering for OIP in CCW will automatically receive 30% discount (20% standard + 10% OIP)</a:t>
            </a:r>
          </a:p>
        </p:txBody>
      </p:sp>
      <p:sp>
        <p:nvSpPr>
          <p:cNvPr id="8" name="Title 1">
            <a:extLst>
              <a:ext uri="{FF2B5EF4-FFF2-40B4-BE49-F238E27FC236}">
                <a16:creationId xmlns:a16="http://schemas.microsoft.com/office/drawing/2014/main" id="{F71279A4-54DD-9B45-9917-45DF9FA16A0B}"/>
              </a:ext>
            </a:extLst>
          </p:cNvPr>
          <p:cNvSpPr>
            <a:spLocks noGrp="1"/>
          </p:cNvSpPr>
          <p:nvPr>
            <p:ph type="title"/>
          </p:nvPr>
        </p:nvSpPr>
        <p:spPr/>
        <p:txBody>
          <a:bodyPr>
            <a:noAutofit/>
          </a:bodyPr>
          <a:lstStyle/>
          <a:p>
            <a:r>
              <a:rPr lang="en-US" dirty="0"/>
              <a:t>Discount Restricted Product (DRP) Exception</a:t>
            </a:r>
            <a:endParaRPr lang="en-US" u="sng" dirty="0"/>
          </a:p>
        </p:txBody>
      </p:sp>
    </p:spTree>
    <p:extLst>
      <p:ext uri="{BB962C8B-B14F-4D97-AF65-F5344CB8AC3E}">
        <p14:creationId xmlns:p14="http://schemas.microsoft.com/office/powerpoint/2010/main" val="4882281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766" y="196003"/>
            <a:ext cx="8345488" cy="731837"/>
          </a:xfrm>
        </p:spPr>
        <p:txBody>
          <a:bodyPr/>
          <a:lstStyle/>
          <a:p>
            <a:r>
              <a:rPr lang="en-US" dirty="0"/>
              <a:t>Discount Exception Process Overview</a:t>
            </a:r>
            <a:endParaRPr lang="en-US" sz="2400" u="sng" dirty="0"/>
          </a:p>
        </p:txBody>
      </p:sp>
      <p:sp>
        <p:nvSpPr>
          <p:cNvPr id="6" name="TextBox 5"/>
          <p:cNvSpPr txBox="1"/>
          <p:nvPr/>
        </p:nvSpPr>
        <p:spPr>
          <a:xfrm>
            <a:off x="335965" y="1015299"/>
            <a:ext cx="8205251" cy="707886"/>
          </a:xfrm>
          <a:prstGeom prst="rect">
            <a:avLst/>
          </a:prstGeom>
          <a:noFill/>
        </p:spPr>
        <p:txBody>
          <a:bodyPr wrap="square" rtlCol="0">
            <a:spAutoFit/>
          </a:bodyPr>
          <a:lstStyle/>
          <a:p>
            <a:r>
              <a:rPr lang="en-US" sz="1600" b="1" u="sng" dirty="0">
                <a:solidFill>
                  <a:srgbClr val="333333"/>
                </a:solidFill>
                <a:latin typeface="+mj-lt"/>
              </a:rPr>
              <a:t>Scope:</a:t>
            </a:r>
          </a:p>
          <a:p>
            <a:r>
              <a:rPr lang="en-US" sz="1200" dirty="0">
                <a:solidFill>
                  <a:srgbClr val="333333"/>
                </a:solidFill>
                <a:latin typeface="+mn-lt"/>
              </a:rPr>
              <a:t>Process for requesting additional discounts (non-standard) above system applied discounts such as Contractual and/or Promotional (ePromo, VIP, </a:t>
            </a:r>
            <a:r>
              <a:rPr lang="en-US" sz="1200" dirty="0" err="1">
                <a:solidFill>
                  <a:srgbClr val="333333"/>
                </a:solidFill>
                <a:latin typeface="+mn-lt"/>
              </a:rPr>
              <a:t>SIP..etc</a:t>
            </a:r>
            <a:r>
              <a:rPr lang="en-US" sz="1200" dirty="0">
                <a:solidFill>
                  <a:srgbClr val="333333"/>
                </a:solidFill>
                <a:latin typeface="+mn-lt"/>
              </a:rPr>
              <a:t>) on Discount Restricted Products (DRPs).</a:t>
            </a:r>
          </a:p>
        </p:txBody>
      </p:sp>
      <p:sp>
        <p:nvSpPr>
          <p:cNvPr id="7" name="TextBox 6"/>
          <p:cNvSpPr txBox="1"/>
          <p:nvPr/>
        </p:nvSpPr>
        <p:spPr>
          <a:xfrm>
            <a:off x="335965" y="1815518"/>
            <a:ext cx="8447289" cy="2585323"/>
          </a:xfrm>
          <a:prstGeom prst="rect">
            <a:avLst/>
          </a:prstGeom>
          <a:noFill/>
        </p:spPr>
        <p:txBody>
          <a:bodyPr wrap="square" rtlCol="0">
            <a:spAutoFit/>
          </a:bodyPr>
          <a:lstStyle/>
          <a:p>
            <a:r>
              <a:rPr lang="en-US" sz="1600" b="1" u="sng" dirty="0">
                <a:solidFill>
                  <a:srgbClr val="333333"/>
                </a:solidFill>
                <a:latin typeface="+mj-lt"/>
              </a:rPr>
              <a:t>High level steps:</a:t>
            </a:r>
          </a:p>
          <a:p>
            <a:pPr lvl="0"/>
            <a:endParaRPr lang="en-US" sz="1400" b="1" dirty="0">
              <a:solidFill>
                <a:srgbClr val="333333"/>
              </a:solidFill>
            </a:endParaRPr>
          </a:p>
          <a:p>
            <a:pPr lvl="0"/>
            <a:r>
              <a:rPr lang="en-US" sz="1200" b="1" dirty="0">
                <a:solidFill>
                  <a:srgbClr val="333333"/>
                </a:solidFill>
                <a:latin typeface="+mn-lt"/>
              </a:rPr>
              <a:t>STEP 1: </a:t>
            </a:r>
            <a:r>
              <a:rPr lang="en-US" sz="1200" dirty="0">
                <a:solidFill>
                  <a:srgbClr val="333333"/>
                </a:solidFill>
                <a:latin typeface="+mn-lt"/>
              </a:rPr>
              <a:t>Get BU support for your discount and save email for use when submitting DSA</a:t>
            </a:r>
            <a:endParaRPr lang="en-US" sz="1200" b="1" dirty="0">
              <a:solidFill>
                <a:srgbClr val="333333"/>
              </a:solidFill>
              <a:latin typeface="+mn-lt"/>
            </a:endParaRPr>
          </a:p>
          <a:p>
            <a:pPr lvl="0"/>
            <a:r>
              <a:rPr lang="en-US" sz="1200" b="1" dirty="0">
                <a:solidFill>
                  <a:srgbClr val="333333"/>
                </a:solidFill>
                <a:latin typeface="+mn-lt"/>
              </a:rPr>
              <a:t>STEP 2: </a:t>
            </a:r>
            <a:r>
              <a:rPr lang="en-US" sz="1200" dirty="0">
                <a:solidFill>
                  <a:srgbClr val="333333"/>
                </a:solidFill>
                <a:latin typeface="+mn-lt"/>
              </a:rPr>
              <a:t>Once you have BU support for your discount, proceed to submit your deal (you cannot change the discount, Commercial Finance will do this once you follow these steps:</a:t>
            </a:r>
          </a:p>
          <a:p>
            <a:pPr lvl="1"/>
            <a:r>
              <a:rPr lang="en-US" sz="1200" b="1" dirty="0">
                <a:solidFill>
                  <a:srgbClr val="333333"/>
                </a:solidFill>
                <a:latin typeface="+mn-lt"/>
              </a:rPr>
              <a:t>STEP 3:</a:t>
            </a:r>
            <a:r>
              <a:rPr lang="en-US" sz="1200" dirty="0">
                <a:solidFill>
                  <a:srgbClr val="333333"/>
                </a:solidFill>
                <a:latin typeface="+mn-lt"/>
              </a:rPr>
              <a:t> Enter the product quantity and duration</a:t>
            </a:r>
          </a:p>
          <a:p>
            <a:pPr lvl="1"/>
            <a:r>
              <a:rPr lang="en-US" sz="1200" b="1" dirty="0">
                <a:solidFill>
                  <a:srgbClr val="333333"/>
                </a:solidFill>
                <a:latin typeface="+mn-lt"/>
              </a:rPr>
              <a:t>STEP 4:</a:t>
            </a:r>
            <a:r>
              <a:rPr lang="en-US" sz="1200" dirty="0">
                <a:solidFill>
                  <a:srgbClr val="333333"/>
                </a:solidFill>
                <a:latin typeface="+mn-lt"/>
              </a:rPr>
              <a:t> Field Sales (AM) clicks “Other Non-Standard Terms” in SFDC</a:t>
            </a:r>
          </a:p>
          <a:p>
            <a:pPr lvl="1"/>
            <a:r>
              <a:rPr lang="en-US" sz="1200" b="1" dirty="0">
                <a:solidFill>
                  <a:srgbClr val="333333"/>
                </a:solidFill>
                <a:latin typeface="+mn-lt"/>
              </a:rPr>
              <a:t>STEP 5: </a:t>
            </a:r>
            <a:r>
              <a:rPr lang="en-US" sz="1200" dirty="0">
                <a:solidFill>
                  <a:srgbClr val="333333"/>
                </a:solidFill>
                <a:latin typeface="+mn-lt"/>
              </a:rPr>
              <a:t>Select “Other N/S Terms” and enter Justification Text</a:t>
            </a:r>
          </a:p>
          <a:p>
            <a:pPr lvl="1"/>
            <a:r>
              <a:rPr lang="en-US" sz="1200" b="1" dirty="0">
                <a:solidFill>
                  <a:srgbClr val="333333"/>
                </a:solidFill>
                <a:latin typeface="+mn-lt"/>
              </a:rPr>
              <a:t>STEP 6: </a:t>
            </a:r>
            <a:r>
              <a:rPr lang="en-US" sz="1200" dirty="0">
                <a:solidFill>
                  <a:srgbClr val="333333"/>
                </a:solidFill>
                <a:latin typeface="+mn-lt"/>
              </a:rPr>
              <a:t>Enter the desired discount for the specified IWO line on BOM and refer to BU Support email </a:t>
            </a:r>
            <a:r>
              <a:rPr lang="en-US" sz="1200" dirty="0">
                <a:solidFill>
                  <a:srgbClr val="FF0000"/>
                </a:solidFill>
                <a:latin typeface="+mn-lt"/>
              </a:rPr>
              <a:t>(must acquire before submitting deal)</a:t>
            </a:r>
          </a:p>
          <a:p>
            <a:pPr lvl="1"/>
            <a:r>
              <a:rPr lang="en-US" sz="1200" b="1" dirty="0">
                <a:solidFill>
                  <a:srgbClr val="333333"/>
                </a:solidFill>
                <a:latin typeface="+mn-lt"/>
              </a:rPr>
              <a:t>STEP 7: </a:t>
            </a:r>
            <a:r>
              <a:rPr lang="en-US" sz="1200" b="1" u="sng" dirty="0">
                <a:solidFill>
                  <a:srgbClr val="333333"/>
                </a:solidFill>
                <a:latin typeface="+mn-lt"/>
              </a:rPr>
              <a:t>Attach Support email(s)</a:t>
            </a:r>
            <a:r>
              <a:rPr lang="en-US" sz="1200" b="1" dirty="0">
                <a:solidFill>
                  <a:srgbClr val="333333"/>
                </a:solidFill>
                <a:latin typeface="+mn-lt"/>
              </a:rPr>
              <a:t> </a:t>
            </a:r>
            <a:r>
              <a:rPr lang="en-US" sz="1200" dirty="0">
                <a:solidFill>
                  <a:srgbClr val="333333"/>
                </a:solidFill>
                <a:latin typeface="+mn-lt"/>
              </a:rPr>
              <a:t>&amp; Submit Quote for Approval.  Follow up with Commercial Finance 	Resources.</a:t>
            </a:r>
          </a:p>
          <a:p>
            <a:pPr lvl="1"/>
            <a:r>
              <a:rPr lang="en-US" sz="1200" b="1" dirty="0">
                <a:solidFill>
                  <a:srgbClr val="333333"/>
                </a:solidFill>
                <a:latin typeface="+mn-lt"/>
              </a:rPr>
              <a:t>STEP 8:</a:t>
            </a:r>
            <a:r>
              <a:rPr lang="en-US" sz="1200" dirty="0">
                <a:solidFill>
                  <a:srgbClr val="333333"/>
                </a:solidFill>
                <a:latin typeface="+mn-lt"/>
              </a:rPr>
              <a:t> Commercial Finance will revise discount and route for approvals (Account Team cannot change 	discount)</a:t>
            </a:r>
          </a:p>
        </p:txBody>
      </p:sp>
    </p:spTree>
    <p:extLst>
      <p:ext uri="{BB962C8B-B14F-4D97-AF65-F5344CB8AC3E}">
        <p14:creationId xmlns:p14="http://schemas.microsoft.com/office/powerpoint/2010/main" val="31836474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766" y="196003"/>
            <a:ext cx="8345488" cy="731837"/>
          </a:xfrm>
        </p:spPr>
        <p:txBody>
          <a:bodyPr/>
          <a:lstStyle/>
          <a:p>
            <a:r>
              <a:rPr lang="en-US" dirty="0"/>
              <a:t>Discount Exception Process Overview</a:t>
            </a:r>
            <a:endParaRPr lang="en-US" sz="2400" u="sng" dirty="0"/>
          </a:p>
        </p:txBody>
      </p:sp>
      <p:sp>
        <p:nvSpPr>
          <p:cNvPr id="7" name="TextBox 6"/>
          <p:cNvSpPr txBox="1"/>
          <p:nvPr/>
        </p:nvSpPr>
        <p:spPr>
          <a:xfrm>
            <a:off x="437766" y="927840"/>
            <a:ext cx="8447289" cy="4124206"/>
          </a:xfrm>
          <a:prstGeom prst="rect">
            <a:avLst/>
          </a:prstGeom>
          <a:noFill/>
        </p:spPr>
        <p:txBody>
          <a:bodyPr wrap="square" rtlCol="0">
            <a:spAutoFit/>
          </a:bodyPr>
          <a:lstStyle/>
          <a:p>
            <a:pPr lvl="0"/>
            <a:r>
              <a:rPr lang="en-US" sz="1000" b="1" dirty="0">
                <a:solidFill>
                  <a:srgbClr val="333333"/>
                </a:solidFill>
                <a:latin typeface="+mn-lt"/>
              </a:rPr>
              <a:t>STEP 1: </a:t>
            </a:r>
            <a:r>
              <a:rPr lang="en-US" sz="1000" dirty="0">
                <a:solidFill>
                  <a:srgbClr val="333333"/>
                </a:solidFill>
                <a:latin typeface="+mn-lt"/>
              </a:rPr>
              <a:t>Get BU support for your discount and save email for use when submitting DSA</a:t>
            </a:r>
          </a:p>
          <a:p>
            <a:pPr lvl="0"/>
            <a:endParaRPr lang="en-US" sz="1000" b="1" dirty="0">
              <a:solidFill>
                <a:srgbClr val="333333"/>
              </a:solidFill>
              <a:latin typeface="+mn-lt"/>
            </a:endParaRPr>
          </a:p>
          <a:p>
            <a:r>
              <a:rPr lang="en-US" sz="1000" dirty="0">
                <a:latin typeface="+mn-lt"/>
              </a:rPr>
              <a:t>The CWOM PID is discount restricted, therefore </a:t>
            </a:r>
            <a:r>
              <a:rPr lang="en-US" sz="1000" u="sng" dirty="0">
                <a:latin typeface="+mn-lt"/>
              </a:rPr>
              <a:t>a Cisco AM will not be able to adjust the discount on their own</a:t>
            </a:r>
            <a:r>
              <a:rPr lang="en-US" sz="1000" dirty="0">
                <a:latin typeface="+mn-lt"/>
              </a:rPr>
              <a:t>. </a:t>
            </a:r>
          </a:p>
          <a:p>
            <a:r>
              <a:rPr lang="en-US" sz="1000" dirty="0">
                <a:latin typeface="+mn-lt"/>
              </a:rPr>
              <a:t>ONLY Commercial Finance can do this once you have followed the Discount Exception process outlined here.</a:t>
            </a:r>
          </a:p>
          <a:p>
            <a:r>
              <a:rPr lang="en-US" sz="1000" dirty="0">
                <a:latin typeface="+mn-lt"/>
              </a:rPr>
              <a:t> </a:t>
            </a:r>
          </a:p>
          <a:p>
            <a:r>
              <a:rPr lang="en-US" sz="1000" b="1" dirty="0">
                <a:latin typeface="+mn-lt"/>
              </a:rPr>
              <a:t>Vish Jakka (vijakka) is the BU PM </a:t>
            </a:r>
            <a:r>
              <a:rPr lang="en-US" sz="1000" dirty="0">
                <a:latin typeface="+mn-lt"/>
              </a:rPr>
              <a:t>that will support your request and include </a:t>
            </a:r>
            <a:r>
              <a:rPr lang="en-US" sz="1000" b="1" dirty="0">
                <a:latin typeface="+mn-lt"/>
              </a:rPr>
              <a:t>Adam Lubsen (alubsen) WW BDM for IWO and CWOM</a:t>
            </a:r>
          </a:p>
          <a:p>
            <a:r>
              <a:rPr lang="en-US" sz="1000" dirty="0">
                <a:latin typeface="+mn-lt"/>
              </a:rPr>
              <a:t> </a:t>
            </a:r>
          </a:p>
          <a:p>
            <a:r>
              <a:rPr lang="en-US" sz="1000" b="1" i="1" dirty="0">
                <a:solidFill>
                  <a:srgbClr val="FF0000"/>
                </a:solidFill>
                <a:latin typeface="+mn-lt"/>
              </a:rPr>
              <a:t>NEW!: The BU will need the following details which you can enter at this URL&gt;&gt;&gt;&gt;: </a:t>
            </a:r>
            <a:r>
              <a:rPr lang="en-US" sz="1000" b="1" dirty="0">
                <a:latin typeface="+mn-lt"/>
                <a:hlinkClick r:id="rId3"/>
              </a:rPr>
              <a:t>http://cs.co/IWO-CWOM-DRP-Exception</a:t>
            </a:r>
            <a:endParaRPr lang="en-US" sz="1000" b="1" dirty="0">
              <a:latin typeface="+mn-lt"/>
            </a:endParaRPr>
          </a:p>
          <a:p>
            <a:pPr marL="628650" lvl="1" indent="-171450">
              <a:buFont typeface="Arial" panose="020B0604020202020204" pitchFamily="34" charset="0"/>
              <a:buChar char="•"/>
            </a:pPr>
            <a:r>
              <a:rPr lang="en-US" sz="1000" dirty="0">
                <a:latin typeface="+mn-lt"/>
              </a:rPr>
              <a:t>Provide </a:t>
            </a:r>
            <a:r>
              <a:rPr lang="en-US" sz="1000" u="sng" dirty="0">
                <a:latin typeface="+mn-lt"/>
              </a:rPr>
              <a:t>Cisco</a:t>
            </a:r>
            <a:r>
              <a:rPr lang="en-US" sz="1000" dirty="0">
                <a:latin typeface="+mn-lt"/>
              </a:rPr>
              <a:t> Deal ID and share access to it</a:t>
            </a:r>
          </a:p>
          <a:p>
            <a:pPr marL="628650" lvl="1" indent="-171450">
              <a:buFont typeface="Arial" panose="020B0604020202020204" pitchFamily="34" charset="0"/>
              <a:buChar char="•"/>
            </a:pPr>
            <a:r>
              <a:rPr lang="en-US" sz="1000" dirty="0">
                <a:latin typeface="+mn-lt"/>
              </a:rPr>
              <a:t>Provide the discount level you are requesting</a:t>
            </a:r>
          </a:p>
          <a:p>
            <a:pPr marL="628650" lvl="1" indent="-171450">
              <a:buFont typeface="Arial" panose="020B0604020202020204" pitchFamily="34" charset="0"/>
              <a:buChar char="•"/>
            </a:pPr>
            <a:r>
              <a:rPr lang="en-US" sz="1000" dirty="0">
                <a:latin typeface="+mn-lt"/>
              </a:rPr>
              <a:t>Is this an a-la-carte quote or part of a DC EA?</a:t>
            </a:r>
          </a:p>
          <a:p>
            <a:pPr marL="628650" lvl="1" indent="-171450">
              <a:buFont typeface="Arial" panose="020B0604020202020204" pitchFamily="34" charset="0"/>
              <a:buChar char="•"/>
            </a:pPr>
            <a:r>
              <a:rPr lang="en-US" sz="1000" dirty="0">
                <a:latin typeface="+mn-lt"/>
              </a:rPr>
              <a:t>Provide an Excel BOM of the deal with discount requested to reflect proposed Cisco selling price</a:t>
            </a:r>
          </a:p>
          <a:p>
            <a:pPr marL="628650" lvl="1" indent="-171450">
              <a:buFont typeface="Arial" panose="020B0604020202020204" pitchFamily="34" charset="0"/>
              <a:buChar char="•"/>
            </a:pPr>
            <a:r>
              <a:rPr lang="en-US" sz="1000" dirty="0">
                <a:latin typeface="+mn-lt"/>
              </a:rPr>
              <a:t>When is this deal expected to close?</a:t>
            </a:r>
          </a:p>
          <a:p>
            <a:pPr marL="628650" lvl="1" indent="-171450">
              <a:buFont typeface="Arial" panose="020B0604020202020204" pitchFamily="34" charset="0"/>
              <a:buChar char="•"/>
            </a:pPr>
            <a:r>
              <a:rPr lang="en-US" sz="1000" dirty="0">
                <a:latin typeface="+mn-lt"/>
              </a:rPr>
              <a:t>Provide a summary of the the current DC business with customer</a:t>
            </a:r>
          </a:p>
          <a:p>
            <a:pPr marL="628650" lvl="1" indent="-171450">
              <a:buFont typeface="Arial" panose="020B0604020202020204" pitchFamily="34" charset="0"/>
              <a:buChar char="•"/>
            </a:pPr>
            <a:r>
              <a:rPr lang="en-US" sz="1000" dirty="0">
                <a:latin typeface="+mn-lt"/>
              </a:rPr>
              <a:t>Provide a summary of the future DC business if the discount is approved and customer purchases</a:t>
            </a:r>
          </a:p>
          <a:p>
            <a:pPr marL="628650" lvl="1" indent="-171450">
              <a:buFont typeface="Arial" panose="020B0604020202020204" pitchFamily="34" charset="0"/>
              <a:buChar char="•"/>
            </a:pPr>
            <a:r>
              <a:rPr lang="en-US" sz="1000" dirty="0">
                <a:latin typeface="+mn-lt"/>
              </a:rPr>
              <a:t>Provide a justification for the discount ask</a:t>
            </a:r>
          </a:p>
          <a:p>
            <a:pPr marL="628650" lvl="1" indent="-171450">
              <a:buFont typeface="Arial" panose="020B0604020202020204" pitchFamily="34" charset="0"/>
              <a:buChar char="•"/>
            </a:pPr>
            <a:r>
              <a:rPr lang="en-US" sz="1000" dirty="0">
                <a:latin typeface="+mn-lt"/>
              </a:rPr>
              <a:t>Provide the Business Impact Presentation (BIP) produced as a result of the POV efforts</a:t>
            </a:r>
          </a:p>
          <a:p>
            <a:pPr marL="628650" lvl="1" indent="-171450">
              <a:buFont typeface="Arial" panose="020B0604020202020204" pitchFamily="34" charset="0"/>
              <a:buChar char="•"/>
            </a:pPr>
            <a:r>
              <a:rPr lang="en-US" sz="1000" dirty="0">
                <a:latin typeface="+mn-lt"/>
              </a:rPr>
              <a:t>Provide any competitive impacts on this deal</a:t>
            </a:r>
          </a:p>
          <a:p>
            <a:pPr marL="628650" lvl="1" indent="-171450">
              <a:buFont typeface="Arial" panose="020B0604020202020204" pitchFamily="34" charset="0"/>
              <a:buChar char="•"/>
            </a:pPr>
            <a:r>
              <a:rPr lang="en-US" sz="1000" dirty="0">
                <a:latin typeface="+mn-lt"/>
              </a:rPr>
              <a:t>Is this going to be a one-time discount request and are you setting expectations with the customer that future orders will have standard Cisco discounting?</a:t>
            </a:r>
          </a:p>
          <a:p>
            <a:pPr marL="628650" lvl="1" indent="-171450">
              <a:buFont typeface="Arial" panose="020B0604020202020204" pitchFamily="34" charset="0"/>
              <a:buChar char="•"/>
            </a:pPr>
            <a:r>
              <a:rPr lang="en-US" sz="1000" dirty="0">
                <a:latin typeface="+mn-lt"/>
              </a:rPr>
              <a:t>Can customer commit to public reference?</a:t>
            </a:r>
          </a:p>
          <a:p>
            <a:r>
              <a:rPr lang="en-US" sz="1000" dirty="0">
                <a:latin typeface="+mn-lt"/>
              </a:rPr>
              <a:t> </a:t>
            </a:r>
          </a:p>
          <a:p>
            <a:r>
              <a:rPr lang="en-US" sz="1000" dirty="0">
                <a:latin typeface="+mn-lt"/>
              </a:rPr>
              <a:t>Once you get the confirmation of support from the BU, then you can complete the exception process in the quote, attach the email of support and then submit.</a:t>
            </a:r>
          </a:p>
          <a:p>
            <a:pPr lvl="0"/>
            <a:endParaRPr lang="en-US" sz="1200" b="1" dirty="0">
              <a:solidFill>
                <a:srgbClr val="333333"/>
              </a:solidFill>
              <a:latin typeface="+mn-lt"/>
            </a:endParaRPr>
          </a:p>
        </p:txBody>
      </p:sp>
    </p:spTree>
    <p:extLst>
      <p:ext uri="{BB962C8B-B14F-4D97-AF65-F5344CB8AC3E}">
        <p14:creationId xmlns:p14="http://schemas.microsoft.com/office/powerpoint/2010/main" val="25906540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9147" y="55804"/>
            <a:ext cx="7994134" cy="607743"/>
          </a:xfrm>
        </p:spPr>
        <p:txBody>
          <a:bodyPr>
            <a:normAutofit/>
          </a:bodyPr>
          <a:lstStyle/>
          <a:p>
            <a:pPr lvl="0"/>
            <a:r>
              <a:rPr lang="en-US" dirty="0"/>
              <a:t>Exception Process Steps</a:t>
            </a:r>
            <a:endParaRPr lang="en-US" sz="1600" u="sng" dirty="0">
              <a:solidFill>
                <a:srgbClr val="333333"/>
              </a:solidFill>
            </a:endParaRPr>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72913" y="1057276"/>
            <a:ext cx="7236460" cy="4086225"/>
          </a:xfrm>
          <a:prstGeom prst="rect">
            <a:avLst/>
          </a:prstGeom>
        </p:spPr>
      </p:pic>
      <p:sp>
        <p:nvSpPr>
          <p:cNvPr id="7" name="Rectangle 6"/>
          <p:cNvSpPr/>
          <p:nvPr/>
        </p:nvSpPr>
        <p:spPr>
          <a:xfrm>
            <a:off x="798431" y="2359313"/>
            <a:ext cx="2133600" cy="204395"/>
          </a:xfrm>
          <a:prstGeom prst="rect">
            <a:avLst/>
          </a:prstGeom>
          <a:noFill/>
          <a:ln w="38100">
            <a:solidFill>
              <a:srgbClr val="00B050"/>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Line Callout 2 7"/>
          <p:cNvSpPr/>
          <p:nvPr/>
        </p:nvSpPr>
        <p:spPr>
          <a:xfrm>
            <a:off x="3619524" y="1940816"/>
            <a:ext cx="2743200" cy="418497"/>
          </a:xfrm>
          <a:prstGeom prst="borderCallout2">
            <a:avLst>
              <a:gd name="adj1" fmla="val 39927"/>
              <a:gd name="adj2" fmla="val -2451"/>
              <a:gd name="adj3" fmla="val 51691"/>
              <a:gd name="adj4" fmla="val -9608"/>
              <a:gd name="adj5" fmla="val 154853"/>
              <a:gd name="adj6" fmla="val -24705"/>
            </a:avLst>
          </a:prstGeom>
          <a:solidFill>
            <a:srgbClr val="FFFFCC"/>
          </a:solidFill>
          <a:ln>
            <a:solidFill>
              <a:srgbClr val="333333"/>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333333"/>
                </a:solidFill>
              </a:rPr>
              <a:t>Click on “Click here” to request other Non-Standard Terms</a:t>
            </a:r>
          </a:p>
        </p:txBody>
      </p:sp>
      <p:sp>
        <p:nvSpPr>
          <p:cNvPr id="4" name="TextBox 3">
            <a:extLst>
              <a:ext uri="{FF2B5EF4-FFF2-40B4-BE49-F238E27FC236}">
                <a16:creationId xmlns:a16="http://schemas.microsoft.com/office/drawing/2014/main" id="{4D7AD95E-A89F-412B-8AC6-CD4FA14ACCD7}"/>
              </a:ext>
            </a:extLst>
          </p:cNvPr>
          <p:cNvSpPr txBox="1"/>
          <p:nvPr/>
        </p:nvSpPr>
        <p:spPr>
          <a:xfrm>
            <a:off x="590719" y="508158"/>
            <a:ext cx="5859296" cy="584775"/>
          </a:xfrm>
          <a:prstGeom prst="rect">
            <a:avLst/>
          </a:prstGeom>
          <a:noFill/>
        </p:spPr>
        <p:txBody>
          <a:bodyPr wrap="none" rtlCol="0">
            <a:spAutoFit/>
          </a:bodyPr>
          <a:lstStyle/>
          <a:p>
            <a:r>
              <a:rPr lang="en-US" sz="1600" dirty="0">
                <a:latin typeface="+mn-lt"/>
              </a:rPr>
              <a:t>Step 4: </a:t>
            </a:r>
            <a:br>
              <a:rPr lang="en-US" sz="1600" dirty="0">
                <a:latin typeface="+mn-lt"/>
              </a:rPr>
            </a:br>
            <a:r>
              <a:rPr lang="en-US" sz="1600" dirty="0">
                <a:latin typeface="+mn-lt"/>
              </a:rPr>
              <a:t>Field Sales (AM) clicks “Other Non-Standard Terms” in SFDC</a:t>
            </a:r>
          </a:p>
        </p:txBody>
      </p:sp>
    </p:spTree>
    <p:extLst>
      <p:ext uri="{BB962C8B-B14F-4D97-AF65-F5344CB8AC3E}">
        <p14:creationId xmlns:p14="http://schemas.microsoft.com/office/powerpoint/2010/main" val="4060568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913591" y="4392632"/>
            <a:ext cx="7755797" cy="461665"/>
          </a:xfrm>
          <a:prstGeom prst="rect">
            <a:avLst/>
          </a:prstGeom>
          <a:noFill/>
        </p:spPr>
        <p:txBody>
          <a:bodyPr wrap="square" rtlCol="0">
            <a:spAutoFit/>
          </a:bodyPr>
          <a:lstStyle/>
          <a:p>
            <a:r>
              <a:rPr lang="en-US" sz="1200" b="1" u="sng" dirty="0">
                <a:solidFill>
                  <a:srgbClr val="333333"/>
                </a:solidFill>
                <a:latin typeface="+mn-lt"/>
              </a:rPr>
              <a:t>NOTE:</a:t>
            </a:r>
            <a:r>
              <a:rPr lang="en-US" sz="1200" b="1" dirty="0">
                <a:solidFill>
                  <a:srgbClr val="333333"/>
                </a:solidFill>
                <a:latin typeface="+mn-lt"/>
              </a:rPr>
              <a:t> </a:t>
            </a:r>
            <a:r>
              <a:rPr lang="en-US" sz="1200" dirty="0">
                <a:solidFill>
                  <a:srgbClr val="333333"/>
                </a:solidFill>
                <a:latin typeface="+mn-lt"/>
              </a:rPr>
              <a:t>Recommended to copy the SKUs from the Quote where the additional discounts are being requested and paste them into the Comments Box. </a:t>
            </a:r>
            <a:r>
              <a:rPr lang="mr-IN" sz="1200" dirty="0">
                <a:solidFill>
                  <a:srgbClr val="333333"/>
                </a:solidFill>
                <a:latin typeface="+mn-lt"/>
              </a:rPr>
              <a:t>–</a:t>
            </a:r>
            <a:r>
              <a:rPr lang="en-US" sz="1200" dirty="0">
                <a:solidFill>
                  <a:srgbClr val="333333"/>
                </a:solidFill>
                <a:latin typeface="+mn-lt"/>
              </a:rPr>
              <a:t> </a:t>
            </a:r>
            <a:r>
              <a:rPr lang="en-US" sz="1200" b="1" u="sng" dirty="0">
                <a:solidFill>
                  <a:srgbClr val="333333"/>
                </a:solidFill>
                <a:latin typeface="+mn-lt"/>
              </a:rPr>
              <a:t>see next slide </a:t>
            </a:r>
            <a:r>
              <a:rPr lang="en-US" sz="1200" dirty="0">
                <a:solidFill>
                  <a:srgbClr val="333333"/>
                </a:solidFill>
                <a:latin typeface="+mn-lt"/>
              </a:rPr>
              <a:t>for further guidance.</a:t>
            </a:r>
          </a:p>
        </p:txBody>
      </p:sp>
      <p:sp>
        <p:nvSpPr>
          <p:cNvPr id="13" name="Title 1"/>
          <p:cNvSpPr>
            <a:spLocks noGrp="1"/>
          </p:cNvSpPr>
          <p:nvPr>
            <p:ph type="title"/>
          </p:nvPr>
        </p:nvSpPr>
        <p:spPr>
          <a:xfrm>
            <a:off x="370679" y="235122"/>
            <a:ext cx="6112780" cy="303228"/>
          </a:xfrm>
        </p:spPr>
        <p:txBody>
          <a:bodyPr>
            <a:normAutofit fontScale="90000"/>
          </a:bodyPr>
          <a:lstStyle/>
          <a:p>
            <a:pPr lvl="0"/>
            <a:r>
              <a:rPr lang="en-US" dirty="0"/>
              <a:t>Exception Process Steps</a:t>
            </a:r>
            <a:br>
              <a:rPr lang="en-US" dirty="0"/>
            </a:br>
            <a:endParaRPr lang="en-US" sz="1600" u="sng" dirty="0">
              <a:solidFill>
                <a:srgbClr val="333333"/>
              </a:solidFill>
            </a:endParaRPr>
          </a:p>
        </p:txBody>
      </p:sp>
      <p:pic>
        <p:nvPicPr>
          <p:cNvPr id="2" name="Picture 1"/>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523067" y="754052"/>
            <a:ext cx="5222240" cy="3631831"/>
          </a:xfrm>
          <a:prstGeom prst="rect">
            <a:avLst/>
          </a:prstGeom>
        </p:spPr>
      </p:pic>
      <p:sp>
        <p:nvSpPr>
          <p:cNvPr id="6" name="TextBox 5"/>
          <p:cNvSpPr txBox="1"/>
          <p:nvPr/>
        </p:nvSpPr>
        <p:spPr>
          <a:xfrm>
            <a:off x="305279" y="754052"/>
            <a:ext cx="2130424" cy="1600438"/>
          </a:xfrm>
          <a:prstGeom prst="rect">
            <a:avLst/>
          </a:prstGeom>
          <a:noFill/>
        </p:spPr>
        <p:txBody>
          <a:bodyPr wrap="square" rtlCol="0">
            <a:spAutoFit/>
          </a:bodyPr>
          <a:lstStyle/>
          <a:p>
            <a:r>
              <a:rPr lang="en-US" sz="1400" b="1" u="sng" dirty="0">
                <a:solidFill>
                  <a:srgbClr val="333333"/>
                </a:solidFill>
                <a:latin typeface="+mn-lt"/>
              </a:rPr>
              <a:t>STEP 5 &amp; 6: </a:t>
            </a:r>
            <a:br>
              <a:rPr lang="en-US" sz="1400" dirty="0">
                <a:solidFill>
                  <a:srgbClr val="FFC000"/>
                </a:solidFill>
                <a:latin typeface="+mn-lt"/>
              </a:rPr>
            </a:br>
            <a:r>
              <a:rPr lang="en-US" sz="1400" dirty="0">
                <a:latin typeface="+mn-lt"/>
              </a:rPr>
              <a:t>On the Non-Standard Qualification page, </a:t>
            </a:r>
            <a:r>
              <a:rPr lang="en-US" sz="1400" dirty="0">
                <a:solidFill>
                  <a:srgbClr val="333333"/>
                </a:solidFill>
                <a:latin typeface="+mn-lt"/>
              </a:rPr>
              <a:t>Select “Other N/S Terms” and enter justification text in the Comments box. </a:t>
            </a:r>
            <a:endParaRPr lang="en-US" sz="1400" dirty="0">
              <a:latin typeface="+mn-lt"/>
            </a:endParaRPr>
          </a:p>
        </p:txBody>
      </p:sp>
      <p:sp>
        <p:nvSpPr>
          <p:cNvPr id="14" name="Rectangle 13"/>
          <p:cNvSpPr/>
          <p:nvPr/>
        </p:nvSpPr>
        <p:spPr>
          <a:xfrm>
            <a:off x="5181447" y="1832049"/>
            <a:ext cx="751994" cy="167751"/>
          </a:xfrm>
          <a:prstGeom prst="rect">
            <a:avLst/>
          </a:prstGeom>
          <a:noFill/>
          <a:ln w="38100">
            <a:solidFill>
              <a:srgbClr val="00B050"/>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Line Callout 2 14"/>
          <p:cNvSpPr/>
          <p:nvPr/>
        </p:nvSpPr>
        <p:spPr>
          <a:xfrm>
            <a:off x="6873185" y="1242121"/>
            <a:ext cx="2213242" cy="257483"/>
          </a:xfrm>
          <a:prstGeom prst="borderCallout2">
            <a:avLst>
              <a:gd name="adj1" fmla="val 67934"/>
              <a:gd name="adj2" fmla="val -3872"/>
              <a:gd name="adj3" fmla="val 73818"/>
              <a:gd name="adj4" fmla="val -25246"/>
              <a:gd name="adj5" fmla="val 221601"/>
              <a:gd name="adj6" fmla="val -42603"/>
            </a:avLst>
          </a:prstGeom>
          <a:solidFill>
            <a:srgbClr val="FFFFCC"/>
          </a:solidFill>
          <a:ln>
            <a:solidFill>
              <a:srgbClr val="333333"/>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333333"/>
                </a:solidFill>
              </a:rPr>
              <a:t>Check “Other N/S Terms”</a:t>
            </a:r>
          </a:p>
        </p:txBody>
      </p:sp>
      <p:sp>
        <p:nvSpPr>
          <p:cNvPr id="16" name="Line Callout 2 15"/>
          <p:cNvSpPr/>
          <p:nvPr/>
        </p:nvSpPr>
        <p:spPr>
          <a:xfrm>
            <a:off x="6934200" y="2364760"/>
            <a:ext cx="2209800" cy="1219352"/>
          </a:xfrm>
          <a:prstGeom prst="borderCallout2">
            <a:avLst>
              <a:gd name="adj1" fmla="val 56041"/>
              <a:gd name="adj2" fmla="val -3127"/>
              <a:gd name="adj3" fmla="val 76123"/>
              <a:gd name="adj4" fmla="val -36233"/>
              <a:gd name="adj5" fmla="val 129224"/>
              <a:gd name="adj6" fmla="val -54709"/>
            </a:avLst>
          </a:prstGeom>
          <a:solidFill>
            <a:srgbClr val="FFFFCC"/>
          </a:solidFill>
          <a:ln>
            <a:solidFill>
              <a:srgbClr val="333333"/>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rgbClr val="333333"/>
                </a:solidFill>
              </a:rPr>
              <a:t>Enter Justification Text including SKUs and Requested Discount.</a:t>
            </a:r>
          </a:p>
          <a:p>
            <a:r>
              <a:rPr lang="en-US" sz="1200" dirty="0">
                <a:solidFill>
                  <a:srgbClr val="333333"/>
                </a:solidFill>
              </a:rPr>
              <a:t>Refer to BU Support of the discount being requested and reference email attachment</a:t>
            </a:r>
          </a:p>
        </p:txBody>
      </p:sp>
      <p:sp>
        <p:nvSpPr>
          <p:cNvPr id="9" name="Rectangle 8">
            <a:extLst>
              <a:ext uri="{FF2B5EF4-FFF2-40B4-BE49-F238E27FC236}">
                <a16:creationId xmlns:a16="http://schemas.microsoft.com/office/drawing/2014/main" id="{5BA2374D-1558-6A47-96A8-F24F83FCC6E1}"/>
              </a:ext>
            </a:extLst>
          </p:cNvPr>
          <p:cNvSpPr/>
          <p:nvPr/>
        </p:nvSpPr>
        <p:spPr>
          <a:xfrm>
            <a:off x="4924969" y="2941215"/>
            <a:ext cx="751994" cy="167751"/>
          </a:xfrm>
          <a:prstGeom prst="rect">
            <a:avLst/>
          </a:prstGeom>
          <a:noFill/>
          <a:ln w="38100">
            <a:solidFill>
              <a:srgbClr val="00B050"/>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Line Callout 2 9">
            <a:extLst>
              <a:ext uri="{FF2B5EF4-FFF2-40B4-BE49-F238E27FC236}">
                <a16:creationId xmlns:a16="http://schemas.microsoft.com/office/drawing/2014/main" id="{87C32EA9-298D-8F4F-B73D-5D3701BA997E}"/>
              </a:ext>
            </a:extLst>
          </p:cNvPr>
          <p:cNvSpPr/>
          <p:nvPr/>
        </p:nvSpPr>
        <p:spPr>
          <a:xfrm>
            <a:off x="5535507" y="2481465"/>
            <a:ext cx="1205364" cy="257483"/>
          </a:xfrm>
          <a:prstGeom prst="borderCallout2">
            <a:avLst>
              <a:gd name="adj1" fmla="val 67934"/>
              <a:gd name="adj2" fmla="val -3872"/>
              <a:gd name="adj3" fmla="val 73818"/>
              <a:gd name="adj4" fmla="val -25246"/>
              <a:gd name="adj5" fmla="val 221601"/>
              <a:gd name="adj6" fmla="val -42603"/>
            </a:avLst>
          </a:prstGeom>
          <a:solidFill>
            <a:srgbClr val="FFFFCC"/>
          </a:solidFill>
          <a:ln>
            <a:solidFill>
              <a:srgbClr val="333333"/>
            </a:solid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333333"/>
                </a:solidFill>
              </a:rPr>
              <a:t>Check “Other”</a:t>
            </a:r>
          </a:p>
        </p:txBody>
      </p:sp>
    </p:spTree>
    <p:extLst>
      <p:ext uri="{BB962C8B-B14F-4D97-AF65-F5344CB8AC3E}">
        <p14:creationId xmlns:p14="http://schemas.microsoft.com/office/powerpoint/2010/main" val="40865224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Exception Process Guidelines</a:t>
            </a:r>
            <a:endParaRPr lang="en-US" sz="2800" u="sng" dirty="0"/>
          </a:p>
        </p:txBody>
      </p:sp>
      <p:sp>
        <p:nvSpPr>
          <p:cNvPr id="7" name="TextBox 6"/>
          <p:cNvSpPr txBox="1"/>
          <p:nvPr/>
        </p:nvSpPr>
        <p:spPr>
          <a:xfrm>
            <a:off x="437766" y="1238634"/>
            <a:ext cx="7952141" cy="2431435"/>
          </a:xfrm>
          <a:prstGeom prst="rect">
            <a:avLst/>
          </a:prstGeom>
          <a:noFill/>
        </p:spPr>
        <p:txBody>
          <a:bodyPr wrap="square" rtlCol="0">
            <a:spAutoFit/>
          </a:bodyPr>
          <a:lstStyle/>
          <a:p>
            <a:r>
              <a:rPr lang="en-US" sz="1600" dirty="0">
                <a:solidFill>
                  <a:srgbClr val="333333"/>
                </a:solidFill>
                <a:latin typeface="+mn-lt"/>
              </a:rPr>
              <a:t>In the comments box, enter the following:</a:t>
            </a:r>
          </a:p>
          <a:p>
            <a:endParaRPr lang="en-US" sz="1400" dirty="0">
              <a:solidFill>
                <a:srgbClr val="333333"/>
              </a:solidFill>
              <a:latin typeface="+mn-lt"/>
            </a:endParaRPr>
          </a:p>
          <a:p>
            <a:endParaRPr lang="en-US" sz="800" dirty="0">
              <a:solidFill>
                <a:srgbClr val="333333"/>
              </a:solidFill>
              <a:latin typeface="+mn-lt"/>
            </a:endParaRPr>
          </a:p>
          <a:p>
            <a:pPr marL="742943" lvl="1" indent="-285743">
              <a:buFont typeface="Arial" charset="0"/>
              <a:buChar char="•"/>
            </a:pPr>
            <a:r>
              <a:rPr lang="en-US" sz="1400" dirty="0">
                <a:solidFill>
                  <a:srgbClr val="333333"/>
                </a:solidFill>
                <a:latin typeface="+mn-lt"/>
                <a:cs typeface="+mn-cs"/>
              </a:rPr>
              <a:t>Enter the IWO SKU(s) and the discount being requested.</a:t>
            </a:r>
          </a:p>
          <a:p>
            <a:pPr marL="742943" lvl="1" indent="-285743">
              <a:buFont typeface="Arial" charset="0"/>
              <a:buChar char="•"/>
            </a:pPr>
            <a:r>
              <a:rPr lang="en-US" sz="1400" dirty="0">
                <a:solidFill>
                  <a:srgbClr val="333333"/>
                </a:solidFill>
                <a:latin typeface="+mn-lt"/>
                <a:cs typeface="+mn-cs"/>
              </a:rPr>
              <a:t>For incremental discounts, enter the following: </a:t>
            </a:r>
            <a:r>
              <a:rPr lang="en-US" sz="1400" i="1" dirty="0">
                <a:solidFill>
                  <a:srgbClr val="004BAF"/>
                </a:solidFill>
                <a:latin typeface="+mn-lt"/>
                <a:cs typeface="+mn-cs"/>
              </a:rPr>
              <a:t>“Requesting total discount for </a:t>
            </a:r>
            <a:r>
              <a:rPr lang="fr-FR" sz="1400" i="1" dirty="0">
                <a:solidFill>
                  <a:srgbClr val="0066CC"/>
                </a:solidFill>
                <a:latin typeface="+mn-lt"/>
                <a:cs typeface="+mn-cs"/>
              </a:rPr>
              <a:t>DC-MGT-WO-SAAS-AD</a:t>
            </a:r>
            <a:r>
              <a:rPr lang="en-US" sz="1400" i="1" dirty="0">
                <a:solidFill>
                  <a:srgbClr val="004BAF"/>
                </a:solidFill>
                <a:latin typeface="+mn-lt"/>
                <a:cs typeface="+mn-cs"/>
              </a:rPr>
              <a:t> to be 30%.....” </a:t>
            </a:r>
            <a:r>
              <a:rPr lang="en-US" sz="1400" dirty="0">
                <a:solidFill>
                  <a:srgbClr val="0D274D"/>
                </a:solidFill>
                <a:latin typeface="+mn-lt"/>
                <a:cs typeface="+mn-cs"/>
              </a:rPr>
              <a:t>and e</a:t>
            </a:r>
            <a:r>
              <a:rPr lang="en-US" sz="1400" dirty="0">
                <a:latin typeface="+mn-lt"/>
                <a:cs typeface="+mn-cs"/>
              </a:rPr>
              <a:t>nter your justification</a:t>
            </a:r>
          </a:p>
          <a:p>
            <a:pPr marL="742943" lvl="1" indent="-285743">
              <a:buFont typeface="Arial" charset="0"/>
              <a:buChar char="•"/>
            </a:pPr>
            <a:r>
              <a:rPr lang="en-US" sz="1400" dirty="0">
                <a:solidFill>
                  <a:srgbClr val="333333"/>
                </a:solidFill>
                <a:latin typeface="+mn-lt"/>
                <a:cs typeface="+mn-cs"/>
              </a:rPr>
              <a:t>Be sure to note the correct IWO SKUs</a:t>
            </a:r>
          </a:p>
          <a:p>
            <a:pPr marL="742943" lvl="1" indent="-285743">
              <a:buFont typeface="Arial" charset="0"/>
              <a:buChar char="•"/>
            </a:pPr>
            <a:r>
              <a:rPr lang="en-US" sz="1400" dirty="0">
                <a:solidFill>
                  <a:srgbClr val="333333"/>
                </a:solidFill>
                <a:latin typeface="+mn-lt"/>
                <a:cs typeface="+mn-cs"/>
              </a:rPr>
              <a:t>For discounts greater than 20%, be sure to state the reason for the request in the justification section</a:t>
            </a:r>
          </a:p>
          <a:p>
            <a:pPr marL="742943" lvl="1" indent="-285743">
              <a:buFont typeface="Arial" charset="0"/>
              <a:buChar char="•"/>
            </a:pPr>
            <a:r>
              <a:rPr lang="en-US" sz="1400" dirty="0">
                <a:solidFill>
                  <a:srgbClr val="333333"/>
                </a:solidFill>
                <a:latin typeface="+mn-lt"/>
                <a:cs typeface="+mn-cs"/>
              </a:rPr>
              <a:t>Get BU Support and be sure to reference and attach to deal before submitting</a:t>
            </a:r>
          </a:p>
          <a:p>
            <a:pPr marL="285743" indent="-285743">
              <a:buFont typeface="Arial" charset="0"/>
              <a:buChar char="•"/>
            </a:pPr>
            <a:endParaRPr lang="en-US" sz="1600" dirty="0">
              <a:solidFill>
                <a:srgbClr val="333333"/>
              </a:solidFill>
            </a:endParaRPr>
          </a:p>
        </p:txBody>
      </p:sp>
    </p:spTree>
    <p:extLst>
      <p:ext uri="{BB962C8B-B14F-4D97-AF65-F5344CB8AC3E}">
        <p14:creationId xmlns:p14="http://schemas.microsoft.com/office/powerpoint/2010/main" val="33625184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368266" y="1817260"/>
            <a:ext cx="6407468" cy="269367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5" name="Title 1"/>
          <p:cNvSpPr>
            <a:spLocks noGrp="1"/>
          </p:cNvSpPr>
          <p:nvPr>
            <p:ph type="title"/>
          </p:nvPr>
        </p:nvSpPr>
        <p:spPr>
          <a:xfrm>
            <a:off x="593345" y="313026"/>
            <a:ext cx="8345488" cy="428464"/>
          </a:xfrm>
        </p:spPr>
        <p:txBody>
          <a:bodyPr>
            <a:normAutofit fontScale="90000"/>
          </a:bodyPr>
          <a:lstStyle/>
          <a:p>
            <a:pPr lvl="0"/>
            <a:r>
              <a:rPr lang="en-US" sz="3100" dirty="0"/>
              <a:t>Exception Process Steps</a:t>
            </a:r>
            <a:br>
              <a:rPr lang="en-US" dirty="0"/>
            </a:br>
            <a:endParaRPr lang="en-US" sz="1600" u="sng" dirty="0">
              <a:solidFill>
                <a:srgbClr val="333333"/>
              </a:solidFill>
            </a:endParaRPr>
          </a:p>
        </p:txBody>
      </p:sp>
      <p:sp>
        <p:nvSpPr>
          <p:cNvPr id="3" name="Rectangle 2">
            <a:extLst>
              <a:ext uri="{FF2B5EF4-FFF2-40B4-BE49-F238E27FC236}">
                <a16:creationId xmlns:a16="http://schemas.microsoft.com/office/drawing/2014/main" id="{27DF035E-0B50-400C-94D3-CE2105363BB0}"/>
              </a:ext>
            </a:extLst>
          </p:cNvPr>
          <p:cNvSpPr/>
          <p:nvPr/>
        </p:nvSpPr>
        <p:spPr>
          <a:xfrm>
            <a:off x="593345" y="816436"/>
            <a:ext cx="5652287" cy="830997"/>
          </a:xfrm>
          <a:prstGeom prst="rect">
            <a:avLst/>
          </a:prstGeom>
        </p:spPr>
        <p:txBody>
          <a:bodyPr wrap="square">
            <a:spAutoFit/>
          </a:bodyPr>
          <a:lstStyle/>
          <a:p>
            <a:r>
              <a:rPr lang="en-US" sz="1600" b="1" dirty="0">
                <a:latin typeface="+mn-lt"/>
              </a:rPr>
              <a:t>Step 7 &amp; 8: </a:t>
            </a:r>
            <a:br>
              <a:rPr lang="en-US" sz="1600" dirty="0">
                <a:latin typeface="+mn-lt"/>
              </a:rPr>
            </a:br>
            <a:r>
              <a:rPr lang="en-US" sz="1600" dirty="0">
                <a:latin typeface="+mn-lt"/>
              </a:rPr>
              <a:t>Submit Quote for Approval.</a:t>
            </a:r>
            <a:br>
              <a:rPr lang="en-US" sz="1600" dirty="0">
                <a:latin typeface="+mn-lt"/>
              </a:rPr>
            </a:br>
            <a:r>
              <a:rPr lang="en-US" sz="1600" dirty="0">
                <a:latin typeface="+mn-lt"/>
              </a:rPr>
              <a:t>Follow up with Regional Finance Approvers</a:t>
            </a:r>
          </a:p>
        </p:txBody>
      </p:sp>
    </p:spTree>
    <p:extLst>
      <p:ext uri="{BB962C8B-B14F-4D97-AF65-F5344CB8AC3E}">
        <p14:creationId xmlns:p14="http://schemas.microsoft.com/office/powerpoint/2010/main" val="3054232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C73536-FB14-2E40-87E9-6875E10EA62A}"/>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Deployment Services</a:t>
            </a:r>
            <a:endParaRPr altLang="en-US" sz="2400" dirty="0">
              <a:ea typeface="ＭＳ Ｐゴシック" pitchFamily="34" charset="-128"/>
              <a:cs typeface="CiscoSans" pitchFamily="34" charset="0"/>
            </a:endParaRPr>
          </a:p>
        </p:txBody>
      </p:sp>
    </p:spTree>
    <p:extLst>
      <p:ext uri="{BB962C8B-B14F-4D97-AF65-F5344CB8AC3E}">
        <p14:creationId xmlns:p14="http://schemas.microsoft.com/office/powerpoint/2010/main" val="10029737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239407A-7785-9349-BF3C-139AACE063B0}"/>
              </a:ext>
            </a:extLst>
          </p:cNvPr>
          <p:cNvGrpSpPr/>
          <p:nvPr/>
        </p:nvGrpSpPr>
        <p:grpSpPr>
          <a:xfrm>
            <a:off x="3252020" y="1207105"/>
            <a:ext cx="2666180" cy="1749937"/>
            <a:chOff x="3252020" y="1207105"/>
            <a:chExt cx="2666180" cy="1749937"/>
          </a:xfrm>
        </p:grpSpPr>
        <p:sp>
          <p:nvSpPr>
            <p:cNvPr id="7" name="Rectangle 6">
              <a:extLst>
                <a:ext uri="{FF2B5EF4-FFF2-40B4-BE49-F238E27FC236}">
                  <a16:creationId xmlns:a16="http://schemas.microsoft.com/office/drawing/2014/main" id="{905EB024-F650-3441-B362-BADD616630FB}"/>
                </a:ext>
              </a:extLst>
            </p:cNvPr>
            <p:cNvSpPr/>
            <p:nvPr/>
          </p:nvSpPr>
          <p:spPr>
            <a:xfrm>
              <a:off x="3261245" y="1482731"/>
              <a:ext cx="2656955" cy="1474311"/>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4" name="Rectangle 3">
              <a:extLst>
                <a:ext uri="{FF2B5EF4-FFF2-40B4-BE49-F238E27FC236}">
                  <a16:creationId xmlns:a16="http://schemas.microsoft.com/office/drawing/2014/main" id="{F61808D2-4BAB-CF47-8924-F38F2A2E72E3}"/>
                </a:ext>
              </a:extLst>
            </p:cNvPr>
            <p:cNvSpPr/>
            <p:nvPr/>
          </p:nvSpPr>
          <p:spPr>
            <a:xfrm>
              <a:off x="3252020" y="1207105"/>
              <a:ext cx="2664639"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mn-ea"/>
                  <a:cs typeface="+mn-cs"/>
                </a:rPr>
                <a:t>Quick Start</a:t>
              </a:r>
            </a:p>
          </p:txBody>
        </p:sp>
        <p:sp>
          <p:nvSpPr>
            <p:cNvPr id="14" name="Text Placeholder 3">
              <a:extLst>
                <a:ext uri="{FF2B5EF4-FFF2-40B4-BE49-F238E27FC236}">
                  <a16:creationId xmlns:a16="http://schemas.microsoft.com/office/drawing/2014/main" id="{998BA2B0-E553-F246-8524-5EF65B02B9F7}"/>
                </a:ext>
              </a:extLst>
            </p:cNvPr>
            <p:cNvSpPr txBox="1">
              <a:spLocks/>
            </p:cNvSpPr>
            <p:nvPr/>
          </p:nvSpPr>
          <p:spPr>
            <a:xfrm>
              <a:off x="3270325" y="1420238"/>
              <a:ext cx="2581835" cy="1377758"/>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Design and Deployment Service</a:t>
              </a: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endParaRP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Kickoff and Pre-requisite Validation</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Deploy and Configure Workloads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Add Targets (vCenter, Storage, Fabric)</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Run Initial Health Baseline &amp; Report</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Execute Actions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Modify &amp; Configure Dashboards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Knowledge Transfer</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Pre-packaged AS-T Engagement</a:t>
              </a: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p:txBody>
        </p:sp>
      </p:grpSp>
      <p:grpSp>
        <p:nvGrpSpPr>
          <p:cNvPr id="10" name="Group 9">
            <a:extLst>
              <a:ext uri="{FF2B5EF4-FFF2-40B4-BE49-F238E27FC236}">
                <a16:creationId xmlns:a16="http://schemas.microsoft.com/office/drawing/2014/main" id="{44944744-F3A7-3649-A3F1-F65FC7E311D2}"/>
              </a:ext>
            </a:extLst>
          </p:cNvPr>
          <p:cNvGrpSpPr/>
          <p:nvPr/>
        </p:nvGrpSpPr>
        <p:grpSpPr>
          <a:xfrm>
            <a:off x="533399" y="1201737"/>
            <a:ext cx="2664639" cy="1755305"/>
            <a:chOff x="533399" y="1201737"/>
            <a:chExt cx="2664639" cy="1755305"/>
          </a:xfrm>
        </p:grpSpPr>
        <p:sp>
          <p:nvSpPr>
            <p:cNvPr id="3" name="Rectangle 2">
              <a:extLst>
                <a:ext uri="{FF2B5EF4-FFF2-40B4-BE49-F238E27FC236}">
                  <a16:creationId xmlns:a16="http://schemas.microsoft.com/office/drawing/2014/main" id="{0571531A-7BB7-074D-9813-038973B2C7D6}"/>
                </a:ext>
              </a:extLst>
            </p:cNvPr>
            <p:cNvSpPr/>
            <p:nvPr/>
          </p:nvSpPr>
          <p:spPr>
            <a:xfrm>
              <a:off x="537594" y="1482731"/>
              <a:ext cx="2657427" cy="1474311"/>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2" name="Rectangle 1">
              <a:extLst>
                <a:ext uri="{FF2B5EF4-FFF2-40B4-BE49-F238E27FC236}">
                  <a16:creationId xmlns:a16="http://schemas.microsoft.com/office/drawing/2014/main" id="{71A03218-A02F-F740-91A9-D118750299F6}"/>
                </a:ext>
              </a:extLst>
            </p:cNvPr>
            <p:cNvSpPr/>
            <p:nvPr/>
          </p:nvSpPr>
          <p:spPr>
            <a:xfrm>
              <a:off x="533399" y="1201737"/>
              <a:ext cx="2664639"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mn-ea"/>
                  <a:cs typeface="+mn-cs"/>
                </a:rPr>
                <a:t>Proof of Value</a:t>
              </a:r>
            </a:p>
          </p:txBody>
        </p:sp>
        <p:sp>
          <p:nvSpPr>
            <p:cNvPr id="15" name="Text Placeholder 3">
              <a:extLst>
                <a:ext uri="{FF2B5EF4-FFF2-40B4-BE49-F238E27FC236}">
                  <a16:creationId xmlns:a16="http://schemas.microsoft.com/office/drawing/2014/main" id="{759A4FB4-BD21-1F48-8062-0B7979D50BA9}"/>
                </a:ext>
              </a:extLst>
            </p:cNvPr>
            <p:cNvSpPr txBox="1">
              <a:spLocks/>
            </p:cNvSpPr>
            <p:nvPr/>
          </p:nvSpPr>
          <p:spPr>
            <a:xfrm>
              <a:off x="588368" y="1541491"/>
              <a:ext cx="2536660" cy="1201710"/>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8-10 hour remote engagement</a:t>
              </a:r>
            </a:p>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Can be pre- or post-sales</a:t>
              </a:r>
            </a:p>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Drive Adoption</a:t>
              </a:r>
            </a:p>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Provide customer with a guided workshop on IWO</a:t>
              </a:r>
            </a:p>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Pre-packaged AS-T Engagement</a:t>
              </a:r>
            </a:p>
            <a:p>
              <a:pPr marL="225449" marR="0" lvl="0" indent="-171450"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IWO Business Impact Report also available as an add-on</a:t>
              </a: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p:txBody>
        </p:sp>
      </p:grpSp>
      <p:grpSp>
        <p:nvGrpSpPr>
          <p:cNvPr id="13" name="Group 12">
            <a:extLst>
              <a:ext uri="{FF2B5EF4-FFF2-40B4-BE49-F238E27FC236}">
                <a16:creationId xmlns:a16="http://schemas.microsoft.com/office/drawing/2014/main" id="{6BA4634B-8702-8C45-9E47-332809276036}"/>
              </a:ext>
            </a:extLst>
          </p:cNvPr>
          <p:cNvGrpSpPr/>
          <p:nvPr/>
        </p:nvGrpSpPr>
        <p:grpSpPr>
          <a:xfrm>
            <a:off x="5979867" y="1201737"/>
            <a:ext cx="2668833" cy="1968424"/>
            <a:chOff x="5979867" y="1201737"/>
            <a:chExt cx="2668833" cy="1968424"/>
          </a:xfrm>
        </p:grpSpPr>
        <p:sp>
          <p:nvSpPr>
            <p:cNvPr id="8" name="Rectangle 7">
              <a:extLst>
                <a:ext uri="{FF2B5EF4-FFF2-40B4-BE49-F238E27FC236}">
                  <a16:creationId xmlns:a16="http://schemas.microsoft.com/office/drawing/2014/main" id="{8854E3FE-2470-6245-9E46-92E9A7D63033}"/>
                </a:ext>
              </a:extLst>
            </p:cNvPr>
            <p:cNvSpPr/>
            <p:nvPr/>
          </p:nvSpPr>
          <p:spPr>
            <a:xfrm>
              <a:off x="5984061" y="1383111"/>
              <a:ext cx="2664639" cy="1573932"/>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5" name="Rectangle 4">
              <a:extLst>
                <a:ext uri="{FF2B5EF4-FFF2-40B4-BE49-F238E27FC236}">
                  <a16:creationId xmlns:a16="http://schemas.microsoft.com/office/drawing/2014/main" id="{2C1D34E8-D5B2-7A4A-A5D0-259FB30CFB7D}"/>
                </a:ext>
              </a:extLst>
            </p:cNvPr>
            <p:cNvSpPr/>
            <p:nvPr/>
          </p:nvSpPr>
          <p:spPr>
            <a:xfrm>
              <a:off x="5979867" y="1201737"/>
              <a:ext cx="2668833"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6" name="Rectangle 5">
              <a:extLst>
                <a:ext uri="{FF2B5EF4-FFF2-40B4-BE49-F238E27FC236}">
                  <a16:creationId xmlns:a16="http://schemas.microsoft.com/office/drawing/2014/main" id="{9F32F352-2884-7D4F-8494-FC5130C7285F}"/>
                </a:ext>
              </a:extLst>
            </p:cNvPr>
            <p:cNvSpPr/>
            <p:nvPr/>
          </p:nvSpPr>
          <p:spPr>
            <a:xfrm>
              <a:off x="6719194" y="1247035"/>
              <a:ext cx="1378904" cy="276999"/>
            </a:xfrm>
            <a:prstGeom prst="rect">
              <a:avLst/>
            </a:prstGeom>
          </p:spPr>
          <p:txBody>
            <a:bodyPr wrap="non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ＭＳ Ｐゴシック" charset="0"/>
                  <a:cs typeface="+mn-cs"/>
                </a:rPr>
                <a:t>Use-Case Based</a:t>
              </a:r>
            </a:p>
          </p:txBody>
        </p:sp>
        <p:sp>
          <p:nvSpPr>
            <p:cNvPr id="16" name="Text Placeholder 3">
              <a:extLst>
                <a:ext uri="{FF2B5EF4-FFF2-40B4-BE49-F238E27FC236}">
                  <a16:creationId xmlns:a16="http://schemas.microsoft.com/office/drawing/2014/main" id="{142186A0-BBFA-5544-88D3-E86BC5757406}"/>
                </a:ext>
              </a:extLst>
            </p:cNvPr>
            <p:cNvSpPr txBox="1">
              <a:spLocks/>
            </p:cNvSpPr>
            <p:nvPr/>
          </p:nvSpPr>
          <p:spPr>
            <a:xfrm>
              <a:off x="6057894" y="1421166"/>
              <a:ext cx="2494207" cy="1748995"/>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Use-Case Based Offers also available including:</a:t>
              </a: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endParaRP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Cloud Reclamation and Recovery</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Demand Driven Rightsizing</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Enhanced Workload Placemen</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Health and Value Check</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Host Licensing Optimization</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On-Prem to On-Prem Migration</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On-Prem to Cloud Migration</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Optimize Public Cloud</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Resource Reclamation and Recovery</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Custom Integrations</a:t>
              </a:r>
            </a:p>
            <a:p>
              <a:pPr marL="128588" marR="0" lvl="0" indent="-128588" algn="l" defTabSz="1219109" rtl="0" eaLnBrk="1" fontAlgn="auto" latinLnBrk="0" hangingPunct="1">
                <a:lnSpc>
                  <a:spcPct val="90000"/>
                </a:lnSpc>
                <a:spcBef>
                  <a:spcPts val="0"/>
                </a:spcBef>
                <a:spcAft>
                  <a:spcPts val="0"/>
                </a:spcAft>
                <a:buClr>
                  <a:srgbClr val="27A03C">
                    <a:lumMod val="50000"/>
                  </a:srgbClr>
                </a:buClr>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Cloud Native Kubernetes</a:t>
              </a:r>
            </a:p>
            <a:p>
              <a:pPr marL="53999" marR="0" lvl="0" indent="0" algn="ctr"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rPr>
                <a:t> </a:t>
              </a: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p:txBody>
        </p:sp>
      </p:grpSp>
      <p:grpSp>
        <p:nvGrpSpPr>
          <p:cNvPr id="18" name="Group 17">
            <a:extLst>
              <a:ext uri="{FF2B5EF4-FFF2-40B4-BE49-F238E27FC236}">
                <a16:creationId xmlns:a16="http://schemas.microsoft.com/office/drawing/2014/main" id="{EAC6EF7D-4B30-8A41-9020-1E4B2310ADDE}"/>
              </a:ext>
            </a:extLst>
          </p:cNvPr>
          <p:cNvGrpSpPr/>
          <p:nvPr/>
        </p:nvGrpSpPr>
        <p:grpSpPr>
          <a:xfrm>
            <a:off x="533399" y="3015282"/>
            <a:ext cx="2663826" cy="1575768"/>
            <a:chOff x="533399" y="3015282"/>
            <a:chExt cx="2663826" cy="1575768"/>
          </a:xfrm>
        </p:grpSpPr>
        <p:sp>
          <p:nvSpPr>
            <p:cNvPr id="9" name="Rectangle 8">
              <a:extLst>
                <a:ext uri="{FF2B5EF4-FFF2-40B4-BE49-F238E27FC236}">
                  <a16:creationId xmlns:a16="http://schemas.microsoft.com/office/drawing/2014/main" id="{E5479D38-1F94-BC4E-B068-3EE9CEA87769}"/>
                </a:ext>
              </a:extLst>
            </p:cNvPr>
            <p:cNvSpPr/>
            <p:nvPr/>
          </p:nvSpPr>
          <p:spPr>
            <a:xfrm>
              <a:off x="533399" y="3282694"/>
              <a:ext cx="2663826" cy="1308356"/>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11" name="Rectangle 10">
              <a:extLst>
                <a:ext uri="{FF2B5EF4-FFF2-40B4-BE49-F238E27FC236}">
                  <a16:creationId xmlns:a16="http://schemas.microsoft.com/office/drawing/2014/main" id="{BF7709A6-D19D-0C49-A4F3-A6A1E1EA2FEF}"/>
                </a:ext>
              </a:extLst>
            </p:cNvPr>
            <p:cNvSpPr/>
            <p:nvPr/>
          </p:nvSpPr>
          <p:spPr>
            <a:xfrm>
              <a:off x="533399" y="3015282"/>
              <a:ext cx="2663323"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mn-ea"/>
                  <a:cs typeface="+mn-cs"/>
                </a:rPr>
                <a:t>Custom Engagements</a:t>
              </a:r>
            </a:p>
          </p:txBody>
        </p:sp>
        <p:sp>
          <p:nvSpPr>
            <p:cNvPr id="17" name="Text Placeholder 3">
              <a:extLst>
                <a:ext uri="{FF2B5EF4-FFF2-40B4-BE49-F238E27FC236}">
                  <a16:creationId xmlns:a16="http://schemas.microsoft.com/office/drawing/2014/main" id="{2FE1983D-4977-E14D-BFFE-358AB26E585A}"/>
                </a:ext>
              </a:extLst>
            </p:cNvPr>
            <p:cNvSpPr txBox="1">
              <a:spLocks/>
            </p:cNvSpPr>
            <p:nvPr/>
          </p:nvSpPr>
          <p:spPr>
            <a:xfrm>
              <a:off x="597154" y="3344335"/>
              <a:ext cx="2447387" cy="1123489"/>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Custom Engagements available to meet customer requirements including:</a:t>
              </a: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endParaRP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Increased scale of targets and workloads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Integration with multicloud solutions </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Enhanced reporting</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Optimization (Business Critical Services</a:t>
              </a: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p:txBody>
        </p:sp>
      </p:grpSp>
      <p:grpSp>
        <p:nvGrpSpPr>
          <p:cNvPr id="25" name="Group 24">
            <a:extLst>
              <a:ext uri="{FF2B5EF4-FFF2-40B4-BE49-F238E27FC236}">
                <a16:creationId xmlns:a16="http://schemas.microsoft.com/office/drawing/2014/main" id="{A03FC425-F1ED-9C43-A604-55591E3CA0E5}"/>
              </a:ext>
            </a:extLst>
          </p:cNvPr>
          <p:cNvGrpSpPr/>
          <p:nvPr/>
        </p:nvGrpSpPr>
        <p:grpSpPr>
          <a:xfrm>
            <a:off x="3252020" y="3009888"/>
            <a:ext cx="2663323" cy="1581162"/>
            <a:chOff x="3252020" y="3009888"/>
            <a:chExt cx="2663323" cy="1581162"/>
          </a:xfrm>
        </p:grpSpPr>
        <p:sp>
          <p:nvSpPr>
            <p:cNvPr id="20" name="Rectangle 19">
              <a:extLst>
                <a:ext uri="{FF2B5EF4-FFF2-40B4-BE49-F238E27FC236}">
                  <a16:creationId xmlns:a16="http://schemas.microsoft.com/office/drawing/2014/main" id="{07B2AD13-2320-9A4C-8E74-CA5CB8D15BC2}"/>
                </a:ext>
              </a:extLst>
            </p:cNvPr>
            <p:cNvSpPr/>
            <p:nvPr/>
          </p:nvSpPr>
          <p:spPr>
            <a:xfrm>
              <a:off x="3254375" y="3282694"/>
              <a:ext cx="2660650" cy="1308356"/>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19" name="Rectangle 18">
              <a:extLst>
                <a:ext uri="{FF2B5EF4-FFF2-40B4-BE49-F238E27FC236}">
                  <a16:creationId xmlns:a16="http://schemas.microsoft.com/office/drawing/2014/main" id="{3FF625CB-CDB1-1644-8AF2-71D1BBA9758E}"/>
                </a:ext>
              </a:extLst>
            </p:cNvPr>
            <p:cNvSpPr/>
            <p:nvPr/>
          </p:nvSpPr>
          <p:spPr>
            <a:xfrm>
              <a:off x="3252020" y="3009888"/>
              <a:ext cx="2663323"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mn-ea"/>
                  <a:cs typeface="+mn-cs"/>
                </a:rPr>
                <a:t>Business Critical Services</a:t>
              </a:r>
            </a:p>
          </p:txBody>
        </p:sp>
        <p:sp>
          <p:nvSpPr>
            <p:cNvPr id="21" name="Text Placeholder 3">
              <a:extLst>
                <a:ext uri="{FF2B5EF4-FFF2-40B4-BE49-F238E27FC236}">
                  <a16:creationId xmlns:a16="http://schemas.microsoft.com/office/drawing/2014/main" id="{DEC0F0DA-B5B5-8942-9448-2AA54E4F6CE9}"/>
                </a:ext>
              </a:extLst>
            </p:cNvPr>
            <p:cNvSpPr txBox="1">
              <a:spLocks/>
            </p:cNvSpPr>
            <p:nvPr/>
          </p:nvSpPr>
          <p:spPr>
            <a:xfrm>
              <a:off x="3359988" y="3344647"/>
              <a:ext cx="2447387" cy="1123489"/>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Ongoing Optimization of Intersight Workload Optimization including Analytics, Insights, and Automation for higher performance and transformation. </a:t>
              </a: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Assist customers with:</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Best Practices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Ongoing Design Support</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Health Checks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Light" panose="020B0503020201020303" pitchFamily="34" charset="0"/>
                </a:rPr>
                <a:t>Knowledge Transfers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Light" panose="020B0503020201020303" pitchFamily="34" charset="0"/>
                <a:ea typeface="+mn-ea"/>
                <a:cs typeface="CiscoSansTT Light" panose="020B0503020201020303" pitchFamily="34" charset="0"/>
              </a:endParaRPr>
            </a:p>
          </p:txBody>
        </p:sp>
      </p:grpSp>
      <p:grpSp>
        <p:nvGrpSpPr>
          <p:cNvPr id="26" name="Group 25">
            <a:extLst>
              <a:ext uri="{FF2B5EF4-FFF2-40B4-BE49-F238E27FC236}">
                <a16:creationId xmlns:a16="http://schemas.microsoft.com/office/drawing/2014/main" id="{A606EF7B-264D-1746-ADDB-996399859809}"/>
              </a:ext>
            </a:extLst>
          </p:cNvPr>
          <p:cNvGrpSpPr/>
          <p:nvPr/>
        </p:nvGrpSpPr>
        <p:grpSpPr>
          <a:xfrm>
            <a:off x="5978525" y="3014258"/>
            <a:ext cx="2670175" cy="1576792"/>
            <a:chOff x="5978525" y="3014258"/>
            <a:chExt cx="2670175" cy="1576792"/>
          </a:xfrm>
        </p:grpSpPr>
        <p:sp>
          <p:nvSpPr>
            <p:cNvPr id="23" name="Rectangle 22">
              <a:extLst>
                <a:ext uri="{FF2B5EF4-FFF2-40B4-BE49-F238E27FC236}">
                  <a16:creationId xmlns:a16="http://schemas.microsoft.com/office/drawing/2014/main" id="{91E00600-785C-3C47-83AC-AA2BBAD84700}"/>
                </a:ext>
              </a:extLst>
            </p:cNvPr>
            <p:cNvSpPr/>
            <p:nvPr/>
          </p:nvSpPr>
          <p:spPr>
            <a:xfrm>
              <a:off x="5978525" y="3282694"/>
              <a:ext cx="2670175" cy="1308356"/>
            </a:xfrm>
            <a:prstGeom prst="rect">
              <a:avLst/>
            </a:prstGeom>
            <a:solidFill>
              <a:schemeClr val="bg2">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750" b="0" i="0" u="none" strike="noStrike" kern="1200" cap="none" spc="0" normalizeH="0" baseline="0" noProof="0" dirty="0">
                <a:ln>
                  <a:noFill/>
                </a:ln>
                <a:solidFill>
                  <a:srgbClr val="282828"/>
                </a:solidFill>
                <a:effectLst/>
                <a:uLnTx/>
                <a:uFillTx/>
                <a:latin typeface="CiscoSansTT ExtraLight"/>
                <a:ea typeface="+mn-ea"/>
                <a:cs typeface="+mn-cs"/>
              </a:endParaRPr>
            </a:p>
          </p:txBody>
        </p:sp>
        <p:sp>
          <p:nvSpPr>
            <p:cNvPr id="22" name="Rectangle 21">
              <a:extLst>
                <a:ext uri="{FF2B5EF4-FFF2-40B4-BE49-F238E27FC236}">
                  <a16:creationId xmlns:a16="http://schemas.microsoft.com/office/drawing/2014/main" id="{F8E6CAA2-F0EE-0D49-ABEC-A6F47524CD2F}"/>
                </a:ext>
              </a:extLst>
            </p:cNvPr>
            <p:cNvSpPr/>
            <p:nvPr/>
          </p:nvSpPr>
          <p:spPr>
            <a:xfrm>
              <a:off x="5979097" y="3014258"/>
              <a:ext cx="2669603" cy="320547"/>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iscoSansTT ExtraLight"/>
                  <a:ea typeface="+mn-ea"/>
                  <a:cs typeface="+mn-cs"/>
                </a:rPr>
                <a:t>Success Track</a:t>
              </a:r>
            </a:p>
          </p:txBody>
        </p:sp>
        <p:sp>
          <p:nvSpPr>
            <p:cNvPr id="24" name="Text Placeholder 3">
              <a:extLst>
                <a:ext uri="{FF2B5EF4-FFF2-40B4-BE49-F238E27FC236}">
                  <a16:creationId xmlns:a16="http://schemas.microsoft.com/office/drawing/2014/main" id="{894B4CA7-9E3D-6C48-9283-0638D1705803}"/>
                </a:ext>
              </a:extLst>
            </p:cNvPr>
            <p:cNvSpPr txBox="1">
              <a:spLocks/>
            </p:cNvSpPr>
            <p:nvPr/>
          </p:nvSpPr>
          <p:spPr>
            <a:xfrm>
              <a:off x="6018982" y="3333202"/>
              <a:ext cx="2447387" cy="1123489"/>
            </a:xfrm>
            <a:prstGeom prst="rect">
              <a:avLst/>
            </a:prstGeom>
            <a:noFill/>
          </p:spPr>
          <p:txBody>
            <a:bodyPr vert="horz" lIns="68580" tIns="34290" rIns="68580" bIns="34290" rtlCol="0" anchor="t" anchorCtr="0">
              <a:noAutofit/>
            </a:bodyPr>
            <a:lstStyle>
              <a:lvl1pPr marL="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1pPr>
              <a:lvl2pPr marL="457200" marR="0" indent="0" algn="l" defTabSz="914400" rtl="0" eaLnBrk="1" fontAlgn="auto" latinLnBrk="0" hangingPunct="1">
                <a:lnSpc>
                  <a:spcPct val="90000"/>
                </a:lnSpc>
                <a:spcBef>
                  <a:spcPts val="0"/>
                </a:spcBef>
                <a:spcAft>
                  <a:spcPts val="0"/>
                </a:spcAft>
                <a:buClrTx/>
                <a:buSzTx/>
                <a:buFont typeface="Arial"/>
                <a:buNone/>
                <a:tabLst/>
                <a:defRPr sz="1800" b="0" kern="1200">
                  <a:solidFill>
                    <a:srgbClr val="19212B"/>
                  </a:solidFill>
                  <a:latin typeface="+mn-lt"/>
                  <a:ea typeface="+mn-ea"/>
                  <a:cs typeface="+mn-cs"/>
                </a:defRPr>
              </a:lvl2pPr>
              <a:lvl3pPr marL="9144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3pPr>
              <a:lvl4pPr marL="1371600" indent="0" algn="l" defTabSz="914400" rtl="0" eaLnBrk="1" latinLnBrk="0" hangingPunct="1">
                <a:lnSpc>
                  <a:spcPct val="90000"/>
                </a:lnSpc>
                <a:spcBef>
                  <a:spcPts val="0"/>
                </a:spcBef>
                <a:buFont typeface="Arial"/>
                <a:buNone/>
                <a:defRPr sz="1800" b="0" i="0" kern="1200" baseline="0">
                  <a:solidFill>
                    <a:srgbClr val="19212B"/>
                  </a:solidFill>
                  <a:latin typeface="+mn-lt"/>
                  <a:ea typeface="+mn-ea"/>
                  <a:cs typeface="+mn-cs"/>
                </a:defRPr>
              </a:lvl4pPr>
              <a:lvl5pPr marL="1828800" indent="0" algn="l" defTabSz="914400" rtl="0" eaLnBrk="1" latinLnBrk="0" hangingPunct="1">
                <a:lnSpc>
                  <a:spcPct val="90000"/>
                </a:lnSpc>
                <a:spcBef>
                  <a:spcPts val="0"/>
                </a:spcBef>
                <a:buFont typeface="Arial"/>
                <a:buNone/>
                <a:defRPr sz="1800" b="0" kern="1200" baseline="0">
                  <a:solidFill>
                    <a:srgbClr val="19212B"/>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Utilizes a use-case guided approach to drive adoption of core product and solutions.  </a:t>
              </a:r>
            </a:p>
            <a:p>
              <a:pPr marL="53999" marR="0" lvl="0" indent="0" algn="l" defTabSz="914378" rtl="0" eaLnBrk="1" fontAlgn="base" latinLnBrk="0" hangingPunct="1">
                <a:lnSpc>
                  <a:spcPct val="100000"/>
                </a:lnSpc>
                <a:spcBef>
                  <a:spcPts val="0"/>
                </a:spcBef>
                <a:spcAft>
                  <a:spcPct val="0"/>
                </a:spcAft>
                <a:buClrTx/>
                <a:buSzTx/>
                <a:buFont typeface="Arial"/>
                <a:buNone/>
                <a:tabLst/>
                <a:defRPr/>
              </a:pPr>
              <a:endPar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Uses for IWO include:</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Simplified Operations</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Workload Optimization</a:t>
              </a:r>
            </a:p>
            <a:p>
              <a:pPr marL="182586" marR="0" lvl="0" indent="-128588" algn="l" defTabSz="914378" rtl="0" eaLnBrk="1" fontAlgn="base" latinLnBrk="0" hangingPunct="1">
                <a:lnSpc>
                  <a:spcPct val="100000"/>
                </a:lnSpc>
                <a:spcBef>
                  <a:spcPts val="0"/>
                </a:spcBef>
                <a:spcAft>
                  <a:spcPct val="0"/>
                </a:spcAft>
                <a:buClrTx/>
                <a:buSzTx/>
                <a:buFont typeface="Arial" panose="020B0604020202020204" pitchFamily="34" charset="0"/>
                <a:buChar char="•"/>
                <a:tabLst/>
                <a:defRPr/>
              </a:pPr>
              <a:endPar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endParaRPr>
            </a:p>
            <a:p>
              <a:pPr marL="53999" marR="0" lvl="0" indent="0" algn="l" defTabSz="914378" rtl="0" eaLnBrk="1" fontAlgn="base" latinLnBrk="0" hangingPunct="1">
                <a:lnSpc>
                  <a:spcPct val="100000"/>
                </a:lnSpc>
                <a:spcBef>
                  <a:spcPts val="0"/>
                </a:spcBef>
                <a:spcAft>
                  <a:spcPct val="0"/>
                </a:spcAft>
                <a:buClrTx/>
                <a:buSzTx/>
                <a:buFont typeface="Arial"/>
                <a:buNone/>
                <a:tabLst/>
                <a:defRPr/>
              </a:pPr>
              <a:r>
                <a:rPr kumimoji="0" lang="en-CA"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rPr>
                <a:t>Will be available when Data Center Compute Success Track GA’s</a:t>
              </a:r>
              <a:endParaRPr kumimoji="0" lang="en-US" sz="750" b="0" i="0" u="none" strike="noStrike" kern="1200" cap="none" spc="0" normalizeH="0" baseline="0" noProof="0" dirty="0">
                <a:ln>
                  <a:noFill/>
                </a:ln>
                <a:solidFill>
                  <a:srgbClr val="282828"/>
                </a:solidFill>
                <a:effectLst/>
                <a:uLnTx/>
                <a:uFillTx/>
                <a:latin typeface="CiscoSansTT ExtraLight"/>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a:p>
              <a:pPr marL="53999" marR="0" lvl="0" indent="0" algn="ctr" defTabSz="914378" rtl="0" eaLnBrk="1" fontAlgn="base" latinLnBrk="0" hangingPunct="1">
                <a:lnSpc>
                  <a:spcPct val="100000"/>
                </a:lnSpc>
                <a:spcBef>
                  <a:spcPts val="0"/>
                </a:spcBef>
                <a:spcAft>
                  <a:spcPct val="0"/>
                </a:spcAft>
                <a:buClrTx/>
                <a:buSzTx/>
                <a:buFont typeface="Arial"/>
                <a:buNone/>
                <a:tabLst/>
                <a:defRPr/>
              </a:pPr>
              <a:endParaRPr kumimoji="0" lang="en-US" sz="750" b="0" i="0" u="none" strike="noStrike" kern="1200" cap="none" spc="0" normalizeH="0" baseline="0" noProof="0" dirty="0">
                <a:ln>
                  <a:noFill/>
                </a:ln>
                <a:solidFill>
                  <a:srgbClr val="282828"/>
                </a:solidFill>
                <a:effectLst/>
                <a:uLnTx/>
                <a:uFillTx/>
                <a:latin typeface="CiscoSansTT" panose="020B0503020201020303" pitchFamily="34" charset="0"/>
                <a:ea typeface="+mn-ea"/>
                <a:cs typeface="CiscoSansTT" panose="020B0503020201020303" pitchFamily="34" charset="0"/>
              </a:endParaRPr>
            </a:p>
          </p:txBody>
        </p:sp>
      </p:grpSp>
      <p:sp>
        <p:nvSpPr>
          <p:cNvPr id="27" name="Title 4">
            <a:extLst>
              <a:ext uri="{FF2B5EF4-FFF2-40B4-BE49-F238E27FC236}">
                <a16:creationId xmlns:a16="http://schemas.microsoft.com/office/drawing/2014/main" id="{267ECC1E-B396-1D49-A1E8-4AAFDA10756A}"/>
              </a:ext>
            </a:extLst>
          </p:cNvPr>
          <p:cNvSpPr txBox="1">
            <a:spLocks/>
          </p:cNvSpPr>
          <p:nvPr/>
        </p:nvSpPr>
        <p:spPr bwMode="auto">
          <a:xfrm>
            <a:off x="434571" y="362524"/>
            <a:ext cx="821412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0000"/>
              </a:lnSpc>
              <a:spcBef>
                <a:spcPct val="0"/>
              </a:spcBef>
              <a:spcAft>
                <a:spcPct val="0"/>
              </a:spcAft>
              <a:defRPr lang="en-US" sz="2800" b="0" i="0" u="none" kern="120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marL="0" marR="0" lvl="0" indent="0" algn="l" defTabSz="684196" rtl="0" eaLnBrk="1" fontAlgn="base" latinLnBrk="0" hangingPunct="1">
              <a:lnSpc>
                <a:spcPct val="80000"/>
              </a:lnSpc>
              <a:spcBef>
                <a:spcPct val="0"/>
              </a:spcBef>
              <a:spcAft>
                <a:spcPct val="0"/>
              </a:spcAft>
              <a:buClrTx/>
              <a:buSzTx/>
              <a:buFontTx/>
              <a:buNone/>
              <a:tabLst/>
              <a:defRPr/>
            </a:pPr>
            <a:r>
              <a:rPr kumimoji="0" lang="en-CA" sz="2800" b="0" i="0" u="none" strike="noStrike" kern="1200" cap="none" spc="0" normalizeH="0" baseline="0" noProof="0" dirty="0">
                <a:ln>
                  <a:noFill/>
                </a:ln>
                <a:solidFill>
                  <a:srgbClr val="1E4471"/>
                </a:solidFill>
                <a:effectLst/>
                <a:uLnTx/>
                <a:uFillTx/>
                <a:latin typeface="CiscoSansTT ExtraLight"/>
                <a:cs typeface="CiscoSansTT Thin" charset="0"/>
              </a:rPr>
              <a:t>Cisco CX Intersight Workload Optimizer Offers</a:t>
            </a:r>
          </a:p>
        </p:txBody>
      </p:sp>
    </p:spTree>
    <p:extLst>
      <p:ext uri="{BB962C8B-B14F-4D97-AF65-F5344CB8AC3E}">
        <p14:creationId xmlns:p14="http://schemas.microsoft.com/office/powerpoint/2010/main" val="3945625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256E4E-DA88-43FD-A578-35454C64C966}"/>
              </a:ext>
            </a:extLst>
          </p:cNvPr>
          <p:cNvSpPr>
            <a:spLocks noGrp="1"/>
          </p:cNvSpPr>
          <p:nvPr>
            <p:ph type="body" sz="quarter" idx="10"/>
          </p:nvPr>
        </p:nvSpPr>
        <p:spPr>
          <a:xfrm>
            <a:off x="462301" y="993913"/>
            <a:ext cx="8277344" cy="3597137"/>
          </a:xfrm>
        </p:spPr>
        <p:txBody>
          <a:bodyPr/>
          <a:lstStyle/>
          <a:p>
            <a:pPr marL="57150" indent="0">
              <a:lnSpc>
                <a:spcPct val="100000"/>
              </a:lnSpc>
              <a:spcBef>
                <a:spcPts val="600"/>
              </a:spcBef>
              <a:buNone/>
            </a:pPr>
            <a:r>
              <a:rPr lang="en-US" sz="1400" b="1" dirty="0">
                <a:solidFill>
                  <a:srgbClr val="0066CC"/>
                </a:solidFill>
              </a:rPr>
              <a:t>Target customers </a:t>
            </a:r>
            <a:r>
              <a:rPr lang="en-US" sz="1400" dirty="0"/>
              <a:t>	</a:t>
            </a:r>
          </a:p>
          <a:p>
            <a:pPr>
              <a:lnSpc>
                <a:spcPct val="100000"/>
              </a:lnSpc>
              <a:spcBef>
                <a:spcPts val="0"/>
              </a:spcBef>
            </a:pPr>
            <a:r>
              <a:rPr lang="en-US" sz="1200" dirty="0"/>
              <a:t>Medium to large enterprise customers with:</a:t>
            </a:r>
          </a:p>
          <a:p>
            <a:pPr lvl="1">
              <a:lnSpc>
                <a:spcPct val="100000"/>
              </a:lnSpc>
              <a:spcBef>
                <a:spcPts val="0"/>
              </a:spcBef>
            </a:pPr>
            <a:r>
              <a:rPr lang="en-US" sz="1000" dirty="0"/>
              <a:t>Application-performance issues </a:t>
            </a:r>
          </a:p>
          <a:p>
            <a:pPr lvl="1">
              <a:lnSpc>
                <a:spcPct val="100000"/>
              </a:lnSpc>
              <a:spcBef>
                <a:spcPts val="0"/>
              </a:spcBef>
            </a:pPr>
            <a:r>
              <a:rPr lang="en-US" sz="1000" dirty="0"/>
              <a:t>Out of control Public Cloud spend</a:t>
            </a:r>
          </a:p>
          <a:p>
            <a:pPr lvl="1">
              <a:lnSpc>
                <a:spcPct val="100000"/>
              </a:lnSpc>
              <a:spcBef>
                <a:spcPts val="0"/>
              </a:spcBef>
            </a:pPr>
            <a:r>
              <a:rPr lang="en-US" sz="1000" dirty="0"/>
              <a:t>Multicloud management challenges</a:t>
            </a:r>
          </a:p>
          <a:p>
            <a:pPr lvl="1">
              <a:lnSpc>
                <a:spcPct val="100000"/>
              </a:lnSpc>
              <a:spcBef>
                <a:spcPts val="0"/>
              </a:spcBef>
            </a:pPr>
            <a:r>
              <a:rPr lang="en-US" sz="1000" dirty="0"/>
              <a:t>500 vms/workloads or more </a:t>
            </a:r>
          </a:p>
          <a:p>
            <a:pPr lvl="1">
              <a:lnSpc>
                <a:spcPct val="100000"/>
              </a:lnSpc>
              <a:spcBef>
                <a:spcPts val="0"/>
              </a:spcBef>
            </a:pPr>
            <a:r>
              <a:rPr lang="en-US" sz="1000" dirty="0"/>
              <a:t>Under-utilized infrastructure </a:t>
            </a:r>
          </a:p>
          <a:p>
            <a:pPr lvl="1">
              <a:lnSpc>
                <a:spcPct val="100000"/>
              </a:lnSpc>
              <a:spcBef>
                <a:spcPts val="0"/>
              </a:spcBef>
            </a:pPr>
            <a:r>
              <a:rPr lang="en-US" sz="1000" dirty="0"/>
              <a:t>Infrastructure refresh planning </a:t>
            </a:r>
          </a:p>
          <a:p>
            <a:pPr marL="57150" indent="0">
              <a:lnSpc>
                <a:spcPct val="100000"/>
              </a:lnSpc>
              <a:spcBef>
                <a:spcPts val="600"/>
              </a:spcBef>
              <a:buNone/>
            </a:pPr>
            <a:r>
              <a:rPr lang="en-US" sz="1400" b="1" dirty="0">
                <a:solidFill>
                  <a:srgbClr val="0066CC"/>
                </a:solidFill>
              </a:rPr>
              <a:t>Targeted use cases </a:t>
            </a:r>
            <a:r>
              <a:rPr lang="en-US" sz="1400" dirty="0"/>
              <a:t>	</a:t>
            </a:r>
          </a:p>
          <a:p>
            <a:pPr>
              <a:lnSpc>
                <a:spcPct val="100000"/>
              </a:lnSpc>
              <a:spcBef>
                <a:spcPts val="0"/>
              </a:spcBef>
            </a:pPr>
            <a:r>
              <a:rPr lang="en-US" sz="1200" dirty="0"/>
              <a:t>Optimize data center and private cloud environments </a:t>
            </a:r>
          </a:p>
          <a:p>
            <a:pPr>
              <a:lnSpc>
                <a:spcPct val="100000"/>
              </a:lnSpc>
              <a:spcBef>
                <a:spcPts val="0"/>
              </a:spcBef>
            </a:pPr>
            <a:r>
              <a:rPr lang="en-US" sz="1200" dirty="0"/>
              <a:t>Ensure workload performance while minimizing public cloud costs </a:t>
            </a:r>
          </a:p>
          <a:p>
            <a:pPr>
              <a:lnSpc>
                <a:spcPct val="100000"/>
              </a:lnSpc>
              <a:spcBef>
                <a:spcPts val="0"/>
              </a:spcBef>
            </a:pPr>
            <a:r>
              <a:rPr lang="en-US" sz="1200" dirty="0"/>
              <a:t>Optimize data center consolidation and hardware-refresh projects 	</a:t>
            </a:r>
          </a:p>
          <a:p>
            <a:pPr marL="57150" indent="0">
              <a:lnSpc>
                <a:spcPct val="100000"/>
              </a:lnSpc>
              <a:spcBef>
                <a:spcPts val="600"/>
              </a:spcBef>
              <a:spcAft>
                <a:spcPts val="300"/>
              </a:spcAft>
              <a:buNone/>
            </a:pPr>
            <a:r>
              <a:rPr lang="en-US" sz="1400" b="1" dirty="0">
                <a:solidFill>
                  <a:srgbClr val="0066CC"/>
                </a:solidFill>
              </a:rPr>
              <a:t>Primary buyers and technical influencers</a:t>
            </a:r>
          </a:p>
          <a:p>
            <a:pPr>
              <a:lnSpc>
                <a:spcPct val="100000"/>
              </a:lnSpc>
              <a:spcBef>
                <a:spcPts val="600"/>
              </a:spcBef>
              <a:spcAft>
                <a:spcPts val="300"/>
              </a:spcAft>
            </a:pPr>
            <a:r>
              <a:rPr lang="en-US" sz="1200" b="1" dirty="0">
                <a:solidFill>
                  <a:srgbClr val="0066CC"/>
                </a:solidFill>
              </a:rPr>
              <a:t>CIO (economic buyer) </a:t>
            </a:r>
            <a:r>
              <a:rPr lang="en-US" sz="1200" dirty="0"/>
              <a:t>Responsible for all of IT. Has a mandate to “automate everything” in order to drive IT speed and agility, transform the business, and minimize costs</a:t>
            </a:r>
          </a:p>
          <a:p>
            <a:pPr>
              <a:lnSpc>
                <a:spcPct val="100000"/>
              </a:lnSpc>
              <a:spcBef>
                <a:spcPts val="600"/>
              </a:spcBef>
              <a:spcAft>
                <a:spcPts val="300"/>
              </a:spcAft>
            </a:pPr>
            <a:r>
              <a:rPr lang="en-US" sz="1200" b="1" dirty="0">
                <a:solidFill>
                  <a:srgbClr val="0066CC"/>
                </a:solidFill>
              </a:rPr>
              <a:t>Data center manager (technical buyer) </a:t>
            </a:r>
            <a:r>
              <a:rPr lang="en-US" sz="1200" dirty="0"/>
              <a:t>Infrastructure and operations lead. Needs to ensure that business users have the technology they need to do their jobs more efficiently, securely, and cost-effectively. That means making sure their applications and data are always available to them and don’t slow them down 	</a:t>
            </a:r>
          </a:p>
          <a:p>
            <a:endParaRPr lang="en-US" dirty="0"/>
          </a:p>
        </p:txBody>
      </p:sp>
      <p:sp>
        <p:nvSpPr>
          <p:cNvPr id="3" name="Title 2">
            <a:extLst>
              <a:ext uri="{FF2B5EF4-FFF2-40B4-BE49-F238E27FC236}">
                <a16:creationId xmlns:a16="http://schemas.microsoft.com/office/drawing/2014/main" id="{A9881B8D-08B4-4E0C-8A1E-1A9DD66664A2}"/>
              </a:ext>
            </a:extLst>
          </p:cNvPr>
          <p:cNvSpPr>
            <a:spLocks noGrp="1"/>
          </p:cNvSpPr>
          <p:nvPr>
            <p:ph type="title"/>
          </p:nvPr>
        </p:nvSpPr>
        <p:spPr>
          <a:xfrm>
            <a:off x="462301" y="262076"/>
            <a:ext cx="8345488" cy="731837"/>
          </a:xfrm>
        </p:spPr>
        <p:txBody>
          <a:bodyPr/>
          <a:lstStyle/>
          <a:p>
            <a:r>
              <a:rPr lang="en-US" dirty="0"/>
              <a:t>Target customers and use cases</a:t>
            </a:r>
          </a:p>
        </p:txBody>
      </p:sp>
    </p:spTree>
    <p:extLst>
      <p:ext uri="{BB962C8B-B14F-4D97-AF65-F5344CB8AC3E}">
        <p14:creationId xmlns:p14="http://schemas.microsoft.com/office/powerpoint/2010/main" val="28835149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25F350F-346C-4361-807E-C08629F66A63}"/>
              </a:ext>
            </a:extLst>
          </p:cNvPr>
          <p:cNvSpPr>
            <a:spLocks noGrp="1"/>
          </p:cNvSpPr>
          <p:nvPr>
            <p:ph idx="1"/>
          </p:nvPr>
        </p:nvSpPr>
        <p:spPr>
          <a:xfrm>
            <a:off x="474666" y="1347789"/>
            <a:ext cx="5530350" cy="3073946"/>
          </a:xfrm>
        </p:spPr>
        <p:txBody>
          <a:bodyPr/>
          <a:lstStyle/>
          <a:p>
            <a:pPr marL="57146" indent="0" algn="l">
              <a:lnSpc>
                <a:spcPct val="100000"/>
              </a:lnSpc>
              <a:buNone/>
            </a:pPr>
            <a:r>
              <a:rPr lang="en-US" sz="1400" dirty="0"/>
              <a:t>CX Cloud and Compute Product Management Page:</a:t>
            </a:r>
          </a:p>
          <a:p>
            <a:pPr marL="57146" indent="0" algn="l">
              <a:lnSpc>
                <a:spcPct val="100000"/>
              </a:lnSpc>
              <a:buNone/>
            </a:pPr>
            <a:r>
              <a:rPr lang="en-US" sz="1400" dirty="0">
                <a:hlinkClick r:id="rId2"/>
              </a:rPr>
              <a:t>https://cisco.sharepoint.com/sites/CXCCIOTProductManagement</a:t>
            </a:r>
            <a:endParaRPr lang="en-US" sz="1400" dirty="0"/>
          </a:p>
          <a:p>
            <a:pPr marL="57146" indent="0" algn="l">
              <a:lnSpc>
                <a:spcPct val="100000"/>
              </a:lnSpc>
              <a:buNone/>
            </a:pPr>
            <a:endParaRPr lang="en-US" sz="1400" dirty="0"/>
          </a:p>
          <a:p>
            <a:pPr marL="57146" indent="0" algn="l">
              <a:lnSpc>
                <a:spcPct val="100000"/>
              </a:lnSpc>
              <a:buNone/>
            </a:pPr>
            <a:r>
              <a:rPr lang="en-US" sz="1400" dirty="0"/>
              <a:t>CX IWO Franchise Kit:</a:t>
            </a:r>
          </a:p>
          <a:p>
            <a:pPr marL="57146" indent="0" algn="l">
              <a:lnSpc>
                <a:spcPct val="100000"/>
              </a:lnSpc>
              <a:buNone/>
            </a:pPr>
            <a:r>
              <a:rPr lang="en-US" sz="1400" dirty="0">
                <a:hlinkClick r:id="rId3"/>
              </a:rPr>
              <a:t>https://cisco.sharepoint.com/sites/CXCCIOTProductManagement/SitePages/Cisco-Workplace-Optimizer-Manager-(CWOM).aspx</a:t>
            </a:r>
            <a:endParaRPr lang="en-US" sz="1400" dirty="0"/>
          </a:p>
          <a:p>
            <a:pPr marL="57146" indent="0" algn="l">
              <a:lnSpc>
                <a:spcPct val="100000"/>
              </a:lnSpc>
              <a:buNone/>
            </a:pPr>
            <a:endParaRPr lang="en-US" sz="1400" dirty="0"/>
          </a:p>
          <a:p>
            <a:pPr marL="57146" indent="0" algn="l">
              <a:lnSpc>
                <a:spcPct val="100000"/>
              </a:lnSpc>
              <a:buNone/>
            </a:pPr>
            <a:r>
              <a:rPr lang="en-US" sz="1400" dirty="0"/>
              <a:t>Contacts (Questions and Business Development)</a:t>
            </a:r>
          </a:p>
          <a:p>
            <a:pPr marL="57146" indent="0" algn="l">
              <a:lnSpc>
                <a:spcPct val="100000"/>
              </a:lnSpc>
              <a:buNone/>
            </a:pPr>
            <a:r>
              <a:rPr lang="en-US" sz="1400" dirty="0">
                <a:solidFill>
                  <a:srgbClr val="004669"/>
                </a:solidFill>
                <a:latin typeface="CiscoSansTT Light" panose="020B0503020201020303" pitchFamily="34" charset="0"/>
                <a:cs typeface="CiscoSansTT Light" panose="020B0503020201020303" pitchFamily="34" charset="0"/>
                <a:hlinkClick r:id="rId4"/>
              </a:rPr>
              <a:t>cx-iwo-services@cisco.com</a:t>
            </a:r>
            <a:endParaRPr lang="en-US" sz="1400" dirty="0">
              <a:solidFill>
                <a:srgbClr val="004669"/>
              </a:solidFill>
              <a:latin typeface="CiscoSansTT Light" panose="020B0503020201020303" pitchFamily="34" charset="0"/>
              <a:cs typeface="CiscoSansTT Light" panose="020B0503020201020303" pitchFamily="34" charset="0"/>
            </a:endParaRPr>
          </a:p>
          <a:p>
            <a:pPr marL="57146" indent="0" algn="l">
              <a:lnSpc>
                <a:spcPct val="100000"/>
              </a:lnSpc>
              <a:buNone/>
            </a:pPr>
            <a:r>
              <a:rPr lang="en-US" sz="1400" dirty="0">
                <a:solidFill>
                  <a:srgbClr val="004669"/>
                </a:solidFill>
                <a:latin typeface="CiscoSansTT Light" panose="020B0503020201020303" pitchFamily="34" charset="0"/>
                <a:cs typeface="CiscoSansTT Light" panose="020B0503020201020303" pitchFamily="34" charset="0"/>
              </a:rPr>
              <a:t> </a:t>
            </a:r>
          </a:p>
          <a:p>
            <a:pPr marL="57146" indent="0">
              <a:buNone/>
            </a:pPr>
            <a:endParaRPr lang="en-US" sz="1650" dirty="0"/>
          </a:p>
        </p:txBody>
      </p:sp>
      <p:sp>
        <p:nvSpPr>
          <p:cNvPr id="2" name="Title 1">
            <a:extLst>
              <a:ext uri="{FF2B5EF4-FFF2-40B4-BE49-F238E27FC236}">
                <a16:creationId xmlns:a16="http://schemas.microsoft.com/office/drawing/2014/main" id="{5F86B9A5-F587-4841-A6B0-F783D6B1F11D}"/>
              </a:ext>
            </a:extLst>
          </p:cNvPr>
          <p:cNvSpPr>
            <a:spLocks noGrp="1"/>
          </p:cNvSpPr>
          <p:nvPr>
            <p:ph type="title"/>
          </p:nvPr>
        </p:nvSpPr>
        <p:spPr/>
        <p:txBody>
          <a:bodyPr/>
          <a:lstStyle/>
          <a:p>
            <a:r>
              <a:rPr lang="en-US" dirty="0"/>
              <a:t>CX Resources:</a:t>
            </a:r>
          </a:p>
        </p:txBody>
      </p:sp>
    </p:spTree>
    <p:extLst>
      <p:ext uri="{BB962C8B-B14F-4D97-AF65-F5344CB8AC3E}">
        <p14:creationId xmlns:p14="http://schemas.microsoft.com/office/powerpoint/2010/main" val="2704424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500"/>
                                        <p:tgtEl>
                                          <p:spTgt spid="3">
                                            <p:txEl>
                                              <p:pRg st="3" end="3"/>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2A5262F-8327-024C-9406-FE76BB483962}"/>
              </a:ext>
            </a:extLst>
          </p:cNvPr>
          <p:cNvSpPr>
            <a:spLocks noGrp="1"/>
          </p:cNvSpPr>
          <p:nvPr>
            <p:ph type="ctrTitle"/>
          </p:nvPr>
        </p:nvSpPr>
        <p:spPr>
          <a:xfrm>
            <a:off x="416425" y="915409"/>
            <a:ext cx="7598042" cy="2569946"/>
          </a:xfrm>
        </p:spPr>
        <p:txBody>
          <a:bodyPr/>
          <a:lstStyle/>
          <a:p>
            <a:r>
              <a:rPr lang="en-US" sz="4000" dirty="0"/>
              <a:t>Cisco Intersight Workload Optimizer</a:t>
            </a:r>
            <a:br>
              <a:rPr lang="en-US" altLang="en-US" sz="4800" dirty="0">
                <a:ea typeface="ＭＳ Ｐゴシック" pitchFamily="34" charset="-128"/>
                <a:cs typeface="CiscoSans" pitchFamily="34" charset="0"/>
              </a:rPr>
            </a:br>
            <a:r>
              <a:rPr lang="en-US" altLang="en-US" sz="2400" dirty="0">
                <a:ea typeface="ＭＳ Ｐゴシック" pitchFamily="34" charset="-128"/>
                <a:cs typeface="CiscoSans" pitchFamily="34" charset="0"/>
              </a:rPr>
              <a:t>SFDC Tagging</a:t>
            </a:r>
            <a:endParaRPr altLang="en-US" sz="2400" b="1" i="1" dirty="0">
              <a:solidFill>
                <a:srgbClr val="FF0000"/>
              </a:solidFill>
              <a:ea typeface="ＭＳ Ｐゴシック" pitchFamily="34" charset="-128"/>
              <a:cs typeface="CiscoSans" pitchFamily="34" charset="0"/>
            </a:endParaRPr>
          </a:p>
        </p:txBody>
      </p:sp>
    </p:spTree>
    <p:extLst>
      <p:ext uri="{BB962C8B-B14F-4D97-AF65-F5344CB8AC3E}">
        <p14:creationId xmlns:p14="http://schemas.microsoft.com/office/powerpoint/2010/main" val="19837571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3533F4-0663-4649-95B2-409EA32F3BFE}"/>
              </a:ext>
            </a:extLst>
          </p:cNvPr>
          <p:cNvSpPr txBox="1"/>
          <p:nvPr/>
        </p:nvSpPr>
        <p:spPr>
          <a:xfrm>
            <a:off x="628650" y="1155642"/>
            <a:ext cx="3047950" cy="830997"/>
          </a:xfrm>
          <a:prstGeom prst="rect">
            <a:avLst/>
          </a:prstGeom>
          <a:noFill/>
        </p:spPr>
        <p:txBody>
          <a:bodyPr wrap="none" rtlCol="0">
            <a:spAutoFit/>
          </a:bodyPr>
          <a:lstStyle/>
          <a:p>
            <a:r>
              <a:rPr lang="en-US" sz="1500" u="sng" dirty="0">
                <a:latin typeface="CiscoSansTT ExtraLight" panose="020B0303020201020303" pitchFamily="34" charset="0"/>
                <a:ea typeface="Arial" charset="0"/>
                <a:cs typeface="CiscoSansTT ExtraLight" panose="020B0303020201020303" pitchFamily="34" charset="0"/>
              </a:rPr>
              <a:t>Use Opportunity page</a:t>
            </a:r>
          </a:p>
          <a:p>
            <a:pPr marL="214313" indent="-214313">
              <a:buFont typeface="Arial" charset="0"/>
              <a:buChar char="•"/>
            </a:pPr>
            <a:endParaRPr lang="en-US" sz="900" dirty="0">
              <a:latin typeface="CiscoSansTT ExtraLight" panose="020B0303020201020303" pitchFamily="34" charset="0"/>
              <a:ea typeface="Arial" charset="0"/>
              <a:cs typeface="CiscoSansTT ExtraLight" panose="020B0303020201020303" pitchFamily="34" charset="0"/>
            </a:endParaRPr>
          </a:p>
          <a:p>
            <a:pPr marL="214313" indent="-214313">
              <a:buFont typeface="Arial" charset="0"/>
              <a:buChar char="•"/>
            </a:pPr>
            <a:r>
              <a:rPr lang="en-US" sz="1200" dirty="0">
                <a:latin typeface="CiscoSansTT ExtraLight" panose="020B0303020201020303" pitchFamily="34" charset="0"/>
                <a:ea typeface="Arial" charset="0"/>
                <a:cs typeface="CiscoSansTT ExtraLight" panose="020B0303020201020303" pitchFamily="34" charset="0"/>
              </a:rPr>
              <a:t>Click on “Related” tab</a:t>
            </a:r>
          </a:p>
          <a:p>
            <a:pPr marL="214313" indent="-214313">
              <a:buFont typeface="Arial" charset="0"/>
              <a:buChar char="•"/>
            </a:pPr>
            <a:r>
              <a:rPr lang="en-US" sz="1200" dirty="0">
                <a:latin typeface="CiscoSansTT ExtraLight" panose="020B0303020201020303" pitchFamily="34" charset="0"/>
                <a:ea typeface="Arial" charset="0"/>
                <a:cs typeface="CiscoSansTT ExtraLight" panose="020B0303020201020303" pitchFamily="34" charset="0"/>
              </a:rPr>
              <a:t>Click on “Add Technology &amp; Services”</a:t>
            </a:r>
          </a:p>
        </p:txBody>
      </p:sp>
      <p:pic>
        <p:nvPicPr>
          <p:cNvPr id="4" name="Picture 3">
            <a:extLst>
              <a:ext uri="{FF2B5EF4-FFF2-40B4-BE49-F238E27FC236}">
                <a16:creationId xmlns:a16="http://schemas.microsoft.com/office/drawing/2014/main" id="{255DB35B-722B-A748-BC7F-6741078E2A40}"/>
              </a:ext>
            </a:extLst>
          </p:cNvPr>
          <p:cNvPicPr>
            <a:picLocks noChangeAspect="1"/>
          </p:cNvPicPr>
          <p:nvPr/>
        </p:nvPicPr>
        <p:blipFill>
          <a:blip r:embed="rId2"/>
          <a:stretch>
            <a:fillRect/>
          </a:stretch>
        </p:blipFill>
        <p:spPr>
          <a:xfrm>
            <a:off x="421277" y="2534165"/>
            <a:ext cx="3581400" cy="866775"/>
          </a:xfrm>
          <a:prstGeom prst="rect">
            <a:avLst/>
          </a:prstGeom>
        </p:spPr>
      </p:pic>
      <p:pic>
        <p:nvPicPr>
          <p:cNvPr id="5" name="Picture 4">
            <a:extLst>
              <a:ext uri="{FF2B5EF4-FFF2-40B4-BE49-F238E27FC236}">
                <a16:creationId xmlns:a16="http://schemas.microsoft.com/office/drawing/2014/main" id="{64B1B4DA-CCFF-A74A-99E0-2195969BFBE8}"/>
              </a:ext>
            </a:extLst>
          </p:cNvPr>
          <p:cNvPicPr>
            <a:picLocks noChangeAspect="1"/>
          </p:cNvPicPr>
          <p:nvPr/>
        </p:nvPicPr>
        <p:blipFill>
          <a:blip r:embed="rId3"/>
          <a:stretch>
            <a:fillRect/>
          </a:stretch>
        </p:blipFill>
        <p:spPr>
          <a:xfrm>
            <a:off x="421277" y="3916785"/>
            <a:ext cx="3933825" cy="742950"/>
          </a:xfrm>
          <a:prstGeom prst="rect">
            <a:avLst/>
          </a:prstGeom>
        </p:spPr>
      </p:pic>
      <p:cxnSp>
        <p:nvCxnSpPr>
          <p:cNvPr id="6" name="Straight Arrow Connector 5">
            <a:extLst>
              <a:ext uri="{FF2B5EF4-FFF2-40B4-BE49-F238E27FC236}">
                <a16:creationId xmlns:a16="http://schemas.microsoft.com/office/drawing/2014/main" id="{0109911C-1528-EE4D-9439-55A84216ACBD}"/>
              </a:ext>
            </a:extLst>
          </p:cNvPr>
          <p:cNvCxnSpPr>
            <a:cxnSpLocks/>
          </p:cNvCxnSpPr>
          <p:nvPr/>
        </p:nvCxnSpPr>
        <p:spPr>
          <a:xfrm>
            <a:off x="3138853" y="2371889"/>
            <a:ext cx="276287" cy="7529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5F0F83F-519D-5348-85C3-3A3DE19CA854}"/>
              </a:ext>
            </a:extLst>
          </p:cNvPr>
          <p:cNvCxnSpPr>
            <a:cxnSpLocks/>
          </p:cNvCxnSpPr>
          <p:nvPr/>
        </p:nvCxnSpPr>
        <p:spPr>
          <a:xfrm>
            <a:off x="3328358" y="3765744"/>
            <a:ext cx="249632" cy="47818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2DD9AA6-AFE9-654B-ADD2-8AB9E7C679AA}"/>
              </a:ext>
            </a:extLst>
          </p:cNvPr>
          <p:cNvSpPr txBox="1"/>
          <p:nvPr/>
        </p:nvSpPr>
        <p:spPr>
          <a:xfrm>
            <a:off x="1512665" y="3534911"/>
            <a:ext cx="2398413" cy="253916"/>
          </a:xfrm>
          <a:prstGeom prst="rect">
            <a:avLst/>
          </a:prstGeom>
          <a:noFill/>
        </p:spPr>
        <p:txBody>
          <a:bodyPr wrap="none" rtlCol="0">
            <a:spAutoFit/>
          </a:bodyPr>
          <a:lstStyle/>
          <a:p>
            <a:r>
              <a:rPr lang="en-US" sz="1050" b="1" dirty="0">
                <a:solidFill>
                  <a:srgbClr val="FF0000"/>
                </a:solidFill>
                <a:latin typeface="CiscoSansTT ExtraLight" panose="020B0303020201020303" pitchFamily="34" charset="0"/>
                <a:cs typeface="CiscoSansTT ExtraLight" panose="020B0303020201020303" pitchFamily="34" charset="0"/>
              </a:rPr>
              <a:t>Select “Add Technology &amp; Services”</a:t>
            </a:r>
          </a:p>
        </p:txBody>
      </p:sp>
      <p:sp>
        <p:nvSpPr>
          <p:cNvPr id="9" name="TextBox 8">
            <a:extLst>
              <a:ext uri="{FF2B5EF4-FFF2-40B4-BE49-F238E27FC236}">
                <a16:creationId xmlns:a16="http://schemas.microsoft.com/office/drawing/2014/main" id="{AAF6020E-F650-7E49-8843-A1FEC825EFE8}"/>
              </a:ext>
            </a:extLst>
          </p:cNvPr>
          <p:cNvSpPr txBox="1"/>
          <p:nvPr/>
        </p:nvSpPr>
        <p:spPr>
          <a:xfrm>
            <a:off x="2242704" y="2141056"/>
            <a:ext cx="1176925" cy="253916"/>
          </a:xfrm>
          <a:prstGeom prst="rect">
            <a:avLst/>
          </a:prstGeom>
          <a:noFill/>
        </p:spPr>
        <p:txBody>
          <a:bodyPr wrap="none" rtlCol="0">
            <a:spAutoFit/>
          </a:bodyPr>
          <a:lstStyle/>
          <a:p>
            <a:r>
              <a:rPr lang="en-US" sz="1050" b="1" dirty="0">
                <a:solidFill>
                  <a:srgbClr val="FF0000"/>
                </a:solidFill>
                <a:latin typeface="CiscoSansTT ExtraLight" panose="020B0303020201020303" pitchFamily="34" charset="0"/>
                <a:cs typeface="CiscoSansTT ExtraLight" panose="020B0303020201020303" pitchFamily="34" charset="0"/>
              </a:rPr>
              <a:t>Select “Related”</a:t>
            </a:r>
          </a:p>
        </p:txBody>
      </p:sp>
      <p:sp>
        <p:nvSpPr>
          <p:cNvPr id="13" name="Rectangle 12">
            <a:extLst>
              <a:ext uri="{FF2B5EF4-FFF2-40B4-BE49-F238E27FC236}">
                <a16:creationId xmlns:a16="http://schemas.microsoft.com/office/drawing/2014/main" id="{4BB1DFC2-B765-3D4C-B1A5-8976AA99222A}"/>
              </a:ext>
            </a:extLst>
          </p:cNvPr>
          <p:cNvSpPr/>
          <p:nvPr/>
        </p:nvSpPr>
        <p:spPr>
          <a:xfrm>
            <a:off x="4710694" y="1108845"/>
            <a:ext cx="4433306" cy="577081"/>
          </a:xfrm>
          <a:prstGeom prst="rect">
            <a:avLst/>
          </a:prstGeom>
        </p:spPr>
        <p:txBody>
          <a:bodyPr wrap="square">
            <a:spAutoFit/>
          </a:bodyPr>
          <a:lstStyle/>
          <a:p>
            <a:pPr marL="214313" indent="-214313">
              <a:buFont typeface="Arial" charset="0"/>
              <a:buChar char="•"/>
            </a:pPr>
            <a:r>
              <a:rPr lang="en-US" sz="1050" dirty="0">
                <a:latin typeface="CiscoSansTT ExtraLight" panose="020B0303020201020303" pitchFamily="34" charset="0"/>
                <a:ea typeface="Arial" charset="0"/>
                <a:cs typeface="CiscoSansTT ExtraLight" panose="020B0303020201020303" pitchFamily="34" charset="0"/>
              </a:rPr>
              <a:t>Select Technology = “</a:t>
            </a:r>
            <a:r>
              <a:rPr lang="en-US" sz="1050" b="1" dirty="0">
                <a:latin typeface="CiscoSansTT ExtraLight" panose="020B0303020201020303" pitchFamily="34" charset="0"/>
                <a:ea typeface="Arial" charset="0"/>
                <a:cs typeface="CiscoSansTT ExtraLight" panose="020B0303020201020303" pitchFamily="34" charset="0"/>
              </a:rPr>
              <a:t>Computing Systems-Servers</a:t>
            </a:r>
            <a:r>
              <a:rPr lang="en-US" sz="1050" dirty="0">
                <a:latin typeface="CiscoSansTT ExtraLight" panose="020B0303020201020303" pitchFamily="34" charset="0"/>
                <a:ea typeface="Arial" charset="0"/>
                <a:cs typeface="CiscoSansTT ExtraLight" panose="020B0303020201020303" pitchFamily="34" charset="0"/>
              </a:rPr>
              <a:t>”</a:t>
            </a:r>
          </a:p>
          <a:p>
            <a:pPr marL="214313" indent="-214313">
              <a:buFont typeface="Arial" charset="0"/>
              <a:buChar char="•"/>
            </a:pPr>
            <a:r>
              <a:rPr lang="en-US" sz="1050" dirty="0">
                <a:latin typeface="CiscoSansTT ExtraLight" panose="020B0303020201020303" pitchFamily="34" charset="0"/>
                <a:ea typeface="Arial" charset="0"/>
                <a:cs typeface="CiscoSansTT ExtraLight" panose="020B0303020201020303" pitchFamily="34" charset="0"/>
              </a:rPr>
              <a:t>For IWO select </a:t>
            </a:r>
            <a:r>
              <a:rPr lang="en-US" sz="1050" b="1" dirty="0">
                <a:latin typeface="CiscoSansTT ExtraLight" panose="020B0303020201020303" pitchFamily="34" charset="0"/>
                <a:ea typeface="Arial" charset="0"/>
                <a:cs typeface="CiscoSansTT ExtraLight" panose="020B0303020201020303" pitchFamily="34" charset="0"/>
              </a:rPr>
              <a:t>“Intersight Workload Optimizer SaaS or Connected Virtual Appliance ACV Eligible”</a:t>
            </a:r>
          </a:p>
        </p:txBody>
      </p:sp>
      <p:sp>
        <p:nvSpPr>
          <p:cNvPr id="19" name="Title 1">
            <a:extLst>
              <a:ext uri="{FF2B5EF4-FFF2-40B4-BE49-F238E27FC236}">
                <a16:creationId xmlns:a16="http://schemas.microsoft.com/office/drawing/2014/main" id="{D61A7706-3A7C-A649-9469-B4954E57634F}"/>
              </a:ext>
            </a:extLst>
          </p:cNvPr>
          <p:cNvSpPr txBox="1">
            <a:spLocks/>
          </p:cNvSpPr>
          <p:nvPr/>
        </p:nvSpPr>
        <p:spPr>
          <a:xfrm>
            <a:off x="0" y="229629"/>
            <a:ext cx="9012307" cy="593911"/>
          </a:xfrm>
          <a:prstGeom prst="rect">
            <a:avLst/>
          </a:prstGeom>
        </p:spPr>
        <p:txBody>
          <a:bodyPr vert="horz" lIns="68580" tIns="34290" rIns="68580" bIns="3429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50" dirty="0">
                <a:solidFill>
                  <a:schemeClr val="tx1">
                    <a:lumMod val="50000"/>
                  </a:schemeClr>
                </a:solidFill>
                <a:latin typeface="CiscoSansTT ExtraLight" panose="020B0303020201020303" pitchFamily="34" charset="0"/>
                <a:ea typeface="Arial" charset="0"/>
                <a:cs typeface="CiscoSansTT ExtraLight" panose="020B0303020201020303" pitchFamily="34" charset="0"/>
              </a:rPr>
              <a:t>Tagging IWO opportunities in SFDC – AM or PSS</a:t>
            </a:r>
          </a:p>
          <a:p>
            <a:r>
              <a:rPr lang="en-US" sz="1800" b="1" i="1" dirty="0">
                <a:solidFill>
                  <a:srgbClr val="FF0000"/>
                </a:solidFill>
                <a:latin typeface="CiscoSansTT ExtraLight" panose="020B0303020201020303" pitchFamily="34" charset="0"/>
                <a:ea typeface="Arial" charset="0"/>
                <a:cs typeface="CiscoSansTT ExtraLight" panose="020B0303020201020303" pitchFamily="34" charset="0"/>
              </a:rPr>
              <a:t>**Note: This will happen automatically if CCW quote is integrated</a:t>
            </a:r>
          </a:p>
        </p:txBody>
      </p:sp>
      <p:pic>
        <p:nvPicPr>
          <p:cNvPr id="20" name="Picture 19" descr="Graphical user interface, text, application, email&#10;&#10;Description automatically generated">
            <a:extLst>
              <a:ext uri="{FF2B5EF4-FFF2-40B4-BE49-F238E27FC236}">
                <a16:creationId xmlns:a16="http://schemas.microsoft.com/office/drawing/2014/main" id="{AC089E48-A9FD-984A-80F7-5BD86E0CFB19}"/>
              </a:ext>
            </a:extLst>
          </p:cNvPr>
          <p:cNvPicPr>
            <a:picLocks noChangeAspect="1"/>
          </p:cNvPicPr>
          <p:nvPr/>
        </p:nvPicPr>
        <p:blipFill>
          <a:blip r:embed="rId4"/>
          <a:stretch>
            <a:fillRect/>
          </a:stretch>
        </p:blipFill>
        <p:spPr>
          <a:xfrm>
            <a:off x="4599518" y="1931854"/>
            <a:ext cx="4517708" cy="3206115"/>
          </a:xfrm>
          <a:prstGeom prst="rect">
            <a:avLst/>
          </a:prstGeom>
        </p:spPr>
      </p:pic>
      <p:sp>
        <p:nvSpPr>
          <p:cNvPr id="22" name="Frame 21">
            <a:extLst>
              <a:ext uri="{FF2B5EF4-FFF2-40B4-BE49-F238E27FC236}">
                <a16:creationId xmlns:a16="http://schemas.microsoft.com/office/drawing/2014/main" id="{9059860C-5B84-D24C-B009-2FC21B864F66}"/>
              </a:ext>
            </a:extLst>
          </p:cNvPr>
          <p:cNvSpPr/>
          <p:nvPr/>
        </p:nvSpPr>
        <p:spPr>
          <a:xfrm>
            <a:off x="5042680" y="4899701"/>
            <a:ext cx="3790094" cy="213935"/>
          </a:xfrm>
          <a:prstGeom prst="frame">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23" name="Straight Arrow Connector 22">
            <a:extLst>
              <a:ext uri="{FF2B5EF4-FFF2-40B4-BE49-F238E27FC236}">
                <a16:creationId xmlns:a16="http://schemas.microsoft.com/office/drawing/2014/main" id="{13FF28CD-039C-514F-AB45-51306EDDC181}"/>
              </a:ext>
            </a:extLst>
          </p:cNvPr>
          <p:cNvCxnSpPr>
            <a:cxnSpLocks/>
          </p:cNvCxnSpPr>
          <p:nvPr/>
        </p:nvCxnSpPr>
        <p:spPr>
          <a:xfrm flipH="1">
            <a:off x="5216513" y="1559599"/>
            <a:ext cx="1550270" cy="344334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32C860E-C2A1-D14D-BB97-EAFED621B38D}"/>
              </a:ext>
            </a:extLst>
          </p:cNvPr>
          <p:cNvCxnSpPr>
            <a:cxnSpLocks/>
          </p:cNvCxnSpPr>
          <p:nvPr/>
        </p:nvCxnSpPr>
        <p:spPr>
          <a:xfrm flipH="1">
            <a:off x="6530009" y="1229968"/>
            <a:ext cx="1587776" cy="15803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Frame 16">
            <a:extLst>
              <a:ext uri="{FF2B5EF4-FFF2-40B4-BE49-F238E27FC236}">
                <a16:creationId xmlns:a16="http://schemas.microsoft.com/office/drawing/2014/main" id="{9EEAA842-2767-654C-9E99-7CA08429A1F9}"/>
              </a:ext>
            </a:extLst>
          </p:cNvPr>
          <p:cNvSpPr/>
          <p:nvPr/>
        </p:nvSpPr>
        <p:spPr>
          <a:xfrm>
            <a:off x="5024206" y="2717478"/>
            <a:ext cx="1696048" cy="213935"/>
          </a:xfrm>
          <a:prstGeom prst="frame">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31786689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3533F4-0663-4649-95B2-409EA32F3BFE}"/>
              </a:ext>
            </a:extLst>
          </p:cNvPr>
          <p:cNvSpPr txBox="1"/>
          <p:nvPr/>
        </p:nvSpPr>
        <p:spPr>
          <a:xfrm>
            <a:off x="628650" y="1155642"/>
            <a:ext cx="3047950" cy="830997"/>
          </a:xfrm>
          <a:prstGeom prst="rect">
            <a:avLst/>
          </a:prstGeom>
          <a:noFill/>
        </p:spPr>
        <p:txBody>
          <a:bodyPr wrap="none" rtlCol="0">
            <a:spAutoFit/>
          </a:bodyPr>
          <a:lstStyle/>
          <a:p>
            <a:r>
              <a:rPr lang="en-US" sz="1500" u="sng" dirty="0">
                <a:latin typeface="CiscoSansTT ExtraLight" panose="020B0303020201020303" pitchFamily="34" charset="0"/>
                <a:ea typeface="Arial" charset="0"/>
                <a:cs typeface="CiscoSansTT ExtraLight" panose="020B0303020201020303" pitchFamily="34" charset="0"/>
              </a:rPr>
              <a:t>Use Opportunity page</a:t>
            </a:r>
          </a:p>
          <a:p>
            <a:pPr marL="214313" indent="-214313">
              <a:buFont typeface="Arial" charset="0"/>
              <a:buChar char="•"/>
            </a:pPr>
            <a:endParaRPr lang="en-US" sz="900" dirty="0">
              <a:latin typeface="CiscoSansTT ExtraLight" panose="020B0303020201020303" pitchFamily="34" charset="0"/>
              <a:ea typeface="Arial" charset="0"/>
              <a:cs typeface="CiscoSansTT ExtraLight" panose="020B0303020201020303" pitchFamily="34" charset="0"/>
            </a:endParaRPr>
          </a:p>
          <a:p>
            <a:pPr marL="214313" indent="-214313">
              <a:buFont typeface="Arial" charset="0"/>
              <a:buChar char="•"/>
            </a:pPr>
            <a:r>
              <a:rPr lang="en-US" sz="1200" dirty="0">
                <a:latin typeface="CiscoSansTT ExtraLight" panose="020B0303020201020303" pitchFamily="34" charset="0"/>
                <a:ea typeface="Arial" charset="0"/>
                <a:cs typeface="CiscoSansTT ExtraLight" panose="020B0303020201020303" pitchFamily="34" charset="0"/>
              </a:rPr>
              <a:t>Click on “Related” tab</a:t>
            </a:r>
          </a:p>
          <a:p>
            <a:pPr marL="214313" indent="-214313">
              <a:buFont typeface="Arial" charset="0"/>
              <a:buChar char="•"/>
            </a:pPr>
            <a:r>
              <a:rPr lang="en-US" sz="1200" dirty="0">
                <a:latin typeface="CiscoSansTT ExtraLight" panose="020B0303020201020303" pitchFamily="34" charset="0"/>
                <a:ea typeface="Arial" charset="0"/>
                <a:cs typeface="CiscoSansTT ExtraLight" panose="020B0303020201020303" pitchFamily="34" charset="0"/>
              </a:rPr>
              <a:t>Click on “Add Technology &amp; Services”</a:t>
            </a:r>
          </a:p>
        </p:txBody>
      </p:sp>
      <p:pic>
        <p:nvPicPr>
          <p:cNvPr id="4" name="Picture 3">
            <a:extLst>
              <a:ext uri="{FF2B5EF4-FFF2-40B4-BE49-F238E27FC236}">
                <a16:creationId xmlns:a16="http://schemas.microsoft.com/office/drawing/2014/main" id="{255DB35B-722B-A748-BC7F-6741078E2A40}"/>
              </a:ext>
            </a:extLst>
          </p:cNvPr>
          <p:cNvPicPr>
            <a:picLocks noChangeAspect="1"/>
          </p:cNvPicPr>
          <p:nvPr/>
        </p:nvPicPr>
        <p:blipFill>
          <a:blip r:embed="rId2"/>
          <a:stretch>
            <a:fillRect/>
          </a:stretch>
        </p:blipFill>
        <p:spPr>
          <a:xfrm>
            <a:off x="421277" y="2534165"/>
            <a:ext cx="3581400" cy="866775"/>
          </a:xfrm>
          <a:prstGeom prst="rect">
            <a:avLst/>
          </a:prstGeom>
        </p:spPr>
      </p:pic>
      <p:pic>
        <p:nvPicPr>
          <p:cNvPr id="5" name="Picture 4">
            <a:extLst>
              <a:ext uri="{FF2B5EF4-FFF2-40B4-BE49-F238E27FC236}">
                <a16:creationId xmlns:a16="http://schemas.microsoft.com/office/drawing/2014/main" id="{64B1B4DA-CCFF-A74A-99E0-2195969BFBE8}"/>
              </a:ext>
            </a:extLst>
          </p:cNvPr>
          <p:cNvPicPr>
            <a:picLocks noChangeAspect="1"/>
          </p:cNvPicPr>
          <p:nvPr/>
        </p:nvPicPr>
        <p:blipFill>
          <a:blip r:embed="rId3"/>
          <a:stretch>
            <a:fillRect/>
          </a:stretch>
        </p:blipFill>
        <p:spPr>
          <a:xfrm>
            <a:off x="421277" y="3916785"/>
            <a:ext cx="3933825" cy="742950"/>
          </a:xfrm>
          <a:prstGeom prst="rect">
            <a:avLst/>
          </a:prstGeom>
        </p:spPr>
      </p:pic>
      <p:cxnSp>
        <p:nvCxnSpPr>
          <p:cNvPr id="6" name="Straight Arrow Connector 5">
            <a:extLst>
              <a:ext uri="{FF2B5EF4-FFF2-40B4-BE49-F238E27FC236}">
                <a16:creationId xmlns:a16="http://schemas.microsoft.com/office/drawing/2014/main" id="{0109911C-1528-EE4D-9439-55A84216ACBD}"/>
              </a:ext>
            </a:extLst>
          </p:cNvPr>
          <p:cNvCxnSpPr>
            <a:cxnSpLocks/>
          </p:cNvCxnSpPr>
          <p:nvPr/>
        </p:nvCxnSpPr>
        <p:spPr>
          <a:xfrm>
            <a:off x="3138853" y="2371889"/>
            <a:ext cx="276287" cy="7529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5F0F83F-519D-5348-85C3-3A3DE19CA854}"/>
              </a:ext>
            </a:extLst>
          </p:cNvPr>
          <p:cNvCxnSpPr>
            <a:cxnSpLocks/>
          </p:cNvCxnSpPr>
          <p:nvPr/>
        </p:nvCxnSpPr>
        <p:spPr>
          <a:xfrm>
            <a:off x="3328358" y="3765744"/>
            <a:ext cx="249632" cy="47818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2DD9AA6-AFE9-654B-ADD2-8AB9E7C679AA}"/>
              </a:ext>
            </a:extLst>
          </p:cNvPr>
          <p:cNvSpPr txBox="1"/>
          <p:nvPr/>
        </p:nvSpPr>
        <p:spPr>
          <a:xfrm>
            <a:off x="1512665" y="3534911"/>
            <a:ext cx="2398413" cy="253916"/>
          </a:xfrm>
          <a:prstGeom prst="rect">
            <a:avLst/>
          </a:prstGeom>
          <a:noFill/>
        </p:spPr>
        <p:txBody>
          <a:bodyPr wrap="none" rtlCol="0">
            <a:spAutoFit/>
          </a:bodyPr>
          <a:lstStyle/>
          <a:p>
            <a:r>
              <a:rPr lang="en-US" sz="1050" b="1" dirty="0">
                <a:solidFill>
                  <a:srgbClr val="FF0000"/>
                </a:solidFill>
                <a:latin typeface="CiscoSansTT ExtraLight" panose="020B0303020201020303" pitchFamily="34" charset="0"/>
                <a:cs typeface="CiscoSansTT ExtraLight" panose="020B0303020201020303" pitchFamily="34" charset="0"/>
              </a:rPr>
              <a:t>Select “Add Technology &amp; Services”</a:t>
            </a:r>
          </a:p>
        </p:txBody>
      </p:sp>
      <p:sp>
        <p:nvSpPr>
          <p:cNvPr id="9" name="TextBox 8">
            <a:extLst>
              <a:ext uri="{FF2B5EF4-FFF2-40B4-BE49-F238E27FC236}">
                <a16:creationId xmlns:a16="http://schemas.microsoft.com/office/drawing/2014/main" id="{AAF6020E-F650-7E49-8843-A1FEC825EFE8}"/>
              </a:ext>
            </a:extLst>
          </p:cNvPr>
          <p:cNvSpPr txBox="1"/>
          <p:nvPr/>
        </p:nvSpPr>
        <p:spPr>
          <a:xfrm>
            <a:off x="2242704" y="2141056"/>
            <a:ext cx="1176925" cy="253916"/>
          </a:xfrm>
          <a:prstGeom prst="rect">
            <a:avLst/>
          </a:prstGeom>
          <a:noFill/>
        </p:spPr>
        <p:txBody>
          <a:bodyPr wrap="none" rtlCol="0">
            <a:spAutoFit/>
          </a:bodyPr>
          <a:lstStyle/>
          <a:p>
            <a:r>
              <a:rPr lang="en-US" sz="1050" b="1" dirty="0">
                <a:solidFill>
                  <a:srgbClr val="FF0000"/>
                </a:solidFill>
                <a:latin typeface="CiscoSansTT ExtraLight" panose="020B0303020201020303" pitchFamily="34" charset="0"/>
                <a:cs typeface="CiscoSansTT ExtraLight" panose="020B0303020201020303" pitchFamily="34" charset="0"/>
              </a:rPr>
              <a:t>Select “Related”</a:t>
            </a:r>
          </a:p>
        </p:txBody>
      </p:sp>
      <p:sp>
        <p:nvSpPr>
          <p:cNvPr id="13" name="Rectangle 12">
            <a:extLst>
              <a:ext uri="{FF2B5EF4-FFF2-40B4-BE49-F238E27FC236}">
                <a16:creationId xmlns:a16="http://schemas.microsoft.com/office/drawing/2014/main" id="{4BB1DFC2-B765-3D4C-B1A5-8976AA99222A}"/>
              </a:ext>
            </a:extLst>
          </p:cNvPr>
          <p:cNvSpPr/>
          <p:nvPr/>
        </p:nvSpPr>
        <p:spPr>
          <a:xfrm>
            <a:off x="4710694" y="1108844"/>
            <a:ext cx="4433306" cy="577081"/>
          </a:xfrm>
          <a:prstGeom prst="rect">
            <a:avLst/>
          </a:prstGeom>
        </p:spPr>
        <p:txBody>
          <a:bodyPr wrap="square">
            <a:spAutoFit/>
          </a:bodyPr>
          <a:lstStyle/>
          <a:p>
            <a:pPr marL="214313" indent="-214313">
              <a:buFont typeface="Arial" charset="0"/>
              <a:buChar char="•"/>
            </a:pPr>
            <a:r>
              <a:rPr lang="en-US" sz="1050" dirty="0">
                <a:latin typeface="CiscoSansTT ExtraLight" panose="020B0303020201020303" pitchFamily="34" charset="0"/>
                <a:ea typeface="Arial" charset="0"/>
                <a:cs typeface="CiscoSansTT ExtraLight" panose="020B0303020201020303" pitchFamily="34" charset="0"/>
              </a:rPr>
              <a:t>Select Technology = “</a:t>
            </a:r>
            <a:r>
              <a:rPr lang="en-US" sz="1050" b="1" dirty="0">
                <a:latin typeface="CiscoSansTT ExtraLight" panose="020B0303020201020303" pitchFamily="34" charset="0"/>
                <a:ea typeface="Arial" charset="0"/>
                <a:cs typeface="CiscoSansTT ExtraLight" panose="020B0303020201020303" pitchFamily="34" charset="0"/>
              </a:rPr>
              <a:t>Computing Systems-Servers</a:t>
            </a:r>
            <a:r>
              <a:rPr lang="en-US" sz="1050" dirty="0">
                <a:latin typeface="CiscoSansTT ExtraLight" panose="020B0303020201020303" pitchFamily="34" charset="0"/>
                <a:ea typeface="Arial" charset="0"/>
                <a:cs typeface="CiscoSansTT ExtraLight" panose="020B0303020201020303" pitchFamily="34" charset="0"/>
              </a:rPr>
              <a:t>”</a:t>
            </a:r>
          </a:p>
          <a:p>
            <a:pPr marL="214313" indent="-214313">
              <a:buFont typeface="Arial" charset="0"/>
              <a:buChar char="•"/>
            </a:pPr>
            <a:r>
              <a:rPr lang="en-US" sz="1050" dirty="0">
                <a:latin typeface="CiscoSansTT ExtraLight" panose="020B0303020201020303" pitchFamily="34" charset="0"/>
                <a:ea typeface="Arial" charset="0"/>
                <a:cs typeface="CiscoSansTT ExtraLight" panose="020B0303020201020303" pitchFamily="34" charset="0"/>
              </a:rPr>
              <a:t>For CWOM select </a:t>
            </a:r>
            <a:r>
              <a:rPr lang="en-US" sz="1050" b="1" dirty="0">
                <a:latin typeface="CiscoSansTT ExtraLight" panose="020B0303020201020303" pitchFamily="34" charset="0"/>
                <a:ea typeface="Arial" charset="0"/>
                <a:cs typeface="CiscoSansTT ExtraLight" panose="020B0303020201020303" pitchFamily="34" charset="0"/>
              </a:rPr>
              <a:t>“UCSMKT - Cisco Workload Optimization Manager (CWOM)”</a:t>
            </a:r>
          </a:p>
        </p:txBody>
      </p:sp>
      <p:pic>
        <p:nvPicPr>
          <p:cNvPr id="14" name="Picture 13">
            <a:extLst>
              <a:ext uri="{FF2B5EF4-FFF2-40B4-BE49-F238E27FC236}">
                <a16:creationId xmlns:a16="http://schemas.microsoft.com/office/drawing/2014/main" id="{5F54BA77-3B9B-4C4C-A3AC-8BC3350DF393}"/>
              </a:ext>
            </a:extLst>
          </p:cNvPr>
          <p:cNvPicPr>
            <a:picLocks noChangeAspect="1"/>
          </p:cNvPicPr>
          <p:nvPr/>
        </p:nvPicPr>
        <p:blipFill>
          <a:blip r:embed="rId4"/>
          <a:stretch>
            <a:fillRect/>
          </a:stretch>
        </p:blipFill>
        <p:spPr>
          <a:xfrm>
            <a:off x="4710694" y="1834144"/>
            <a:ext cx="4169569" cy="2825591"/>
          </a:xfrm>
          <a:prstGeom prst="rect">
            <a:avLst/>
          </a:prstGeom>
        </p:spPr>
      </p:pic>
      <p:sp>
        <p:nvSpPr>
          <p:cNvPr id="15" name="Frame 14">
            <a:extLst>
              <a:ext uri="{FF2B5EF4-FFF2-40B4-BE49-F238E27FC236}">
                <a16:creationId xmlns:a16="http://schemas.microsoft.com/office/drawing/2014/main" id="{A4132DE9-656B-B949-B52D-A96BB822DF0B}"/>
              </a:ext>
            </a:extLst>
          </p:cNvPr>
          <p:cNvSpPr/>
          <p:nvPr/>
        </p:nvSpPr>
        <p:spPr>
          <a:xfrm>
            <a:off x="5215355" y="3629031"/>
            <a:ext cx="2194561" cy="171450"/>
          </a:xfrm>
          <a:prstGeom prst="frame">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8" name="Straight Arrow Connector 17">
            <a:extLst>
              <a:ext uri="{FF2B5EF4-FFF2-40B4-BE49-F238E27FC236}">
                <a16:creationId xmlns:a16="http://schemas.microsoft.com/office/drawing/2014/main" id="{73249291-1BFA-F242-BFA6-37905AAF0488}"/>
              </a:ext>
            </a:extLst>
          </p:cNvPr>
          <p:cNvCxnSpPr>
            <a:cxnSpLocks/>
          </p:cNvCxnSpPr>
          <p:nvPr/>
        </p:nvCxnSpPr>
        <p:spPr>
          <a:xfrm flipH="1">
            <a:off x="6702950" y="1228477"/>
            <a:ext cx="1413344" cy="25372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D61A7706-3A7C-A649-9469-B4954E57634F}"/>
              </a:ext>
            </a:extLst>
          </p:cNvPr>
          <p:cNvSpPr txBox="1">
            <a:spLocks/>
          </p:cNvSpPr>
          <p:nvPr/>
        </p:nvSpPr>
        <p:spPr>
          <a:xfrm>
            <a:off x="0" y="229629"/>
            <a:ext cx="9012307" cy="593911"/>
          </a:xfrm>
          <a:prstGeom prst="rect">
            <a:avLst/>
          </a:prstGeom>
        </p:spPr>
        <p:txBody>
          <a:bodyPr vert="horz" lIns="68580" tIns="34290" rIns="68580" bIns="3429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50" dirty="0">
                <a:solidFill>
                  <a:schemeClr val="tx1">
                    <a:lumMod val="50000"/>
                  </a:schemeClr>
                </a:solidFill>
                <a:latin typeface="CiscoSansTT ExtraLight" panose="020B0303020201020303" pitchFamily="34" charset="0"/>
                <a:ea typeface="Arial" charset="0"/>
                <a:cs typeface="CiscoSansTT ExtraLight" panose="020B0303020201020303" pitchFamily="34" charset="0"/>
              </a:rPr>
              <a:t>Tagging CWOM opportunities in SFDC – AM or PSS</a:t>
            </a:r>
          </a:p>
          <a:p>
            <a:r>
              <a:rPr lang="en-US" sz="1800" b="1" i="1" dirty="0">
                <a:solidFill>
                  <a:srgbClr val="FF0000"/>
                </a:solidFill>
                <a:latin typeface="CiscoSansTT ExtraLight" panose="020B0303020201020303" pitchFamily="34" charset="0"/>
                <a:ea typeface="Arial" charset="0"/>
                <a:cs typeface="CiscoSansTT ExtraLight" panose="020B0303020201020303" pitchFamily="34" charset="0"/>
              </a:rPr>
              <a:t>**Note: This will happen automatically if CCW quote is integrated</a:t>
            </a:r>
          </a:p>
        </p:txBody>
      </p:sp>
      <p:cxnSp>
        <p:nvCxnSpPr>
          <p:cNvPr id="16" name="Straight Arrow Connector 15">
            <a:extLst>
              <a:ext uri="{FF2B5EF4-FFF2-40B4-BE49-F238E27FC236}">
                <a16:creationId xmlns:a16="http://schemas.microsoft.com/office/drawing/2014/main" id="{41A92870-2964-9745-B472-4915D72264D4}"/>
              </a:ext>
            </a:extLst>
          </p:cNvPr>
          <p:cNvCxnSpPr>
            <a:cxnSpLocks/>
          </p:cNvCxnSpPr>
          <p:nvPr/>
        </p:nvCxnSpPr>
        <p:spPr>
          <a:xfrm flipH="1">
            <a:off x="5347297" y="1559599"/>
            <a:ext cx="785420" cy="29199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FFF1E7B8-20D7-AC41-910E-4627807B902F}"/>
              </a:ext>
            </a:extLst>
          </p:cNvPr>
          <p:cNvPicPr>
            <a:picLocks noChangeAspect="1"/>
          </p:cNvPicPr>
          <p:nvPr/>
        </p:nvPicPr>
        <p:blipFill>
          <a:blip r:embed="rId5"/>
          <a:stretch>
            <a:fillRect/>
          </a:stretch>
        </p:blipFill>
        <p:spPr>
          <a:xfrm>
            <a:off x="4829144" y="4479517"/>
            <a:ext cx="4410075" cy="266700"/>
          </a:xfrm>
          <a:prstGeom prst="rect">
            <a:avLst/>
          </a:prstGeom>
        </p:spPr>
      </p:pic>
      <p:sp>
        <p:nvSpPr>
          <p:cNvPr id="21" name="Frame 20">
            <a:extLst>
              <a:ext uri="{FF2B5EF4-FFF2-40B4-BE49-F238E27FC236}">
                <a16:creationId xmlns:a16="http://schemas.microsoft.com/office/drawing/2014/main" id="{6FC994F4-BFA8-4E4F-A91E-EF173A5C80C5}"/>
              </a:ext>
            </a:extLst>
          </p:cNvPr>
          <p:cNvSpPr/>
          <p:nvPr/>
        </p:nvSpPr>
        <p:spPr>
          <a:xfrm>
            <a:off x="5200368" y="4514254"/>
            <a:ext cx="3089488" cy="213935"/>
          </a:xfrm>
          <a:prstGeom prst="frame">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Rectangle 16">
            <a:extLst>
              <a:ext uri="{FF2B5EF4-FFF2-40B4-BE49-F238E27FC236}">
                <a16:creationId xmlns:a16="http://schemas.microsoft.com/office/drawing/2014/main" id="{4771500E-F112-7048-97F9-4175A10DEC13}"/>
              </a:ext>
            </a:extLst>
          </p:cNvPr>
          <p:cNvSpPr/>
          <p:nvPr/>
        </p:nvSpPr>
        <p:spPr>
          <a:xfrm>
            <a:off x="5453722" y="3798546"/>
            <a:ext cx="2039982" cy="369332"/>
          </a:xfrm>
          <a:prstGeom prst="rect">
            <a:avLst/>
          </a:prstGeom>
        </p:spPr>
        <p:txBody>
          <a:bodyPr wrap="none">
            <a:spAutoFit/>
          </a:bodyPr>
          <a:lstStyle/>
          <a:p>
            <a:r>
              <a:rPr lang="en-US" dirty="0">
                <a:solidFill>
                  <a:srgbClr val="FF0000"/>
                </a:solidFill>
                <a:latin typeface="Arial" panose="020B0604020202020204" pitchFamily="34" charset="0"/>
                <a:ea typeface="Arial" panose="020B0604020202020204" pitchFamily="34" charset="0"/>
              </a:rPr>
              <a:t>DO NOT SELECT</a:t>
            </a:r>
            <a:endParaRPr lang="en-US" dirty="0">
              <a:solidFill>
                <a:srgbClr val="FF0000"/>
              </a:solidFill>
            </a:endParaRPr>
          </a:p>
        </p:txBody>
      </p:sp>
    </p:spTree>
    <p:extLst>
      <p:ext uri="{BB962C8B-B14F-4D97-AF65-F5344CB8AC3E}">
        <p14:creationId xmlns:p14="http://schemas.microsoft.com/office/powerpoint/2010/main" val="129097361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361FDEC-9A55-4EEB-A2F6-F37BEDE0A8F8}"/>
              </a:ext>
            </a:extLst>
          </p:cNvPr>
          <p:cNvPicPr>
            <a:picLocks noChangeAspect="1"/>
          </p:cNvPicPr>
          <p:nvPr/>
        </p:nvPicPr>
        <p:blipFill>
          <a:blip r:embed="rId2"/>
          <a:stretch>
            <a:fillRect/>
          </a:stretch>
        </p:blipFill>
        <p:spPr>
          <a:xfrm>
            <a:off x="85724" y="1073151"/>
            <a:ext cx="8972550" cy="2071688"/>
          </a:xfrm>
          <a:prstGeom prst="rect">
            <a:avLst/>
          </a:prstGeom>
        </p:spPr>
      </p:pic>
      <p:sp>
        <p:nvSpPr>
          <p:cNvPr id="2" name="Title 1">
            <a:extLst>
              <a:ext uri="{FF2B5EF4-FFF2-40B4-BE49-F238E27FC236}">
                <a16:creationId xmlns:a16="http://schemas.microsoft.com/office/drawing/2014/main" id="{E75F89F1-D260-D04E-95C2-26B0B09B064A}"/>
              </a:ext>
            </a:extLst>
          </p:cNvPr>
          <p:cNvSpPr>
            <a:spLocks noGrp="1"/>
          </p:cNvSpPr>
          <p:nvPr>
            <p:ph type="title"/>
          </p:nvPr>
        </p:nvSpPr>
        <p:spPr/>
        <p:txBody>
          <a:bodyPr/>
          <a:lstStyle/>
          <a:p>
            <a:r>
              <a:rPr lang="en-US" sz="3000" dirty="0">
                <a:solidFill>
                  <a:schemeClr val="tx1"/>
                </a:solidFill>
              </a:rPr>
              <a:t>Tagging CWOM opportunities in SFDC – PSS</a:t>
            </a:r>
            <a:r>
              <a:rPr lang="en-US" sz="3000" dirty="0">
                <a:solidFill>
                  <a:srgbClr val="FF0000"/>
                </a:solidFill>
              </a:rPr>
              <a:t>*</a:t>
            </a:r>
            <a:endParaRPr lang="en-US" dirty="0"/>
          </a:p>
        </p:txBody>
      </p:sp>
      <p:sp>
        <p:nvSpPr>
          <p:cNvPr id="4" name="Rectangle 3">
            <a:extLst>
              <a:ext uri="{FF2B5EF4-FFF2-40B4-BE49-F238E27FC236}">
                <a16:creationId xmlns:a16="http://schemas.microsoft.com/office/drawing/2014/main" id="{A7024E10-6FFA-064A-BA89-A6BD6A723D24}"/>
              </a:ext>
            </a:extLst>
          </p:cNvPr>
          <p:cNvSpPr/>
          <p:nvPr/>
        </p:nvSpPr>
        <p:spPr>
          <a:xfrm>
            <a:off x="594360" y="3076056"/>
            <a:ext cx="7955279" cy="1477328"/>
          </a:xfrm>
          <a:prstGeom prst="rect">
            <a:avLst/>
          </a:prstGeom>
        </p:spPr>
        <p:txBody>
          <a:bodyPr wrap="square">
            <a:spAutoFit/>
          </a:bodyPr>
          <a:lstStyle/>
          <a:p>
            <a:r>
              <a:rPr lang="en-US" dirty="0"/>
              <a:t>In the </a:t>
            </a:r>
            <a:r>
              <a:rPr lang="en-US" b="1" dirty="0"/>
              <a:t>Workspace Details </a:t>
            </a:r>
            <a:r>
              <a:rPr lang="en-US" dirty="0"/>
              <a:t>section:</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Technology = </a:t>
            </a:r>
            <a:r>
              <a:rPr lang="en-US" b="1" dirty="0">
                <a:latin typeface="CiscoSansTT ExtraLight" panose="020B0303020201020303" pitchFamily="34" charset="0"/>
                <a:ea typeface="Arial" charset="0"/>
                <a:cs typeface="CiscoSansTT ExtraLight" panose="020B0303020201020303" pitchFamily="34" charset="0"/>
              </a:rPr>
              <a:t>COMPUTING SYSTEMS</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Sub Technology = </a:t>
            </a:r>
            <a:r>
              <a:rPr lang="en-US" b="1" dirty="0">
                <a:latin typeface="CiscoSansTT ExtraLight" panose="020B0303020201020303" pitchFamily="34" charset="0"/>
                <a:ea typeface="Arial" charset="0"/>
                <a:cs typeface="CiscoSansTT ExtraLight" panose="020B0303020201020303" pitchFamily="34" charset="0"/>
              </a:rPr>
              <a:t>Servers</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Product = select </a:t>
            </a:r>
            <a:r>
              <a:rPr lang="en-US" b="1" dirty="0">
                <a:latin typeface="CiscoSansTT ExtraLight" panose="020B0303020201020303" pitchFamily="34" charset="0"/>
                <a:ea typeface="Arial" charset="0"/>
                <a:cs typeface="CiscoSansTT ExtraLight" panose="020B0303020201020303" pitchFamily="34" charset="0"/>
              </a:rPr>
              <a:t>UCSMKT Cisco Workload Optimization Manager (CWOM) </a:t>
            </a:r>
            <a:r>
              <a:rPr lang="en-US" dirty="0">
                <a:latin typeface="CiscoSansTT ExtraLight" panose="020B0303020201020303" pitchFamily="34" charset="0"/>
                <a:ea typeface="Arial" charset="0"/>
                <a:cs typeface="CiscoSansTT ExtraLight" panose="020B0303020201020303" pitchFamily="34" charset="0"/>
              </a:rPr>
              <a:t>and move to the right box </a:t>
            </a:r>
          </a:p>
        </p:txBody>
      </p:sp>
      <p:cxnSp>
        <p:nvCxnSpPr>
          <p:cNvPr id="5" name="Straight Arrow Connector 4">
            <a:extLst>
              <a:ext uri="{FF2B5EF4-FFF2-40B4-BE49-F238E27FC236}">
                <a16:creationId xmlns:a16="http://schemas.microsoft.com/office/drawing/2014/main" id="{DD32B5A9-DB63-1748-9D04-269B5FC23795}"/>
              </a:ext>
            </a:extLst>
          </p:cNvPr>
          <p:cNvCxnSpPr>
            <a:cxnSpLocks/>
          </p:cNvCxnSpPr>
          <p:nvPr/>
        </p:nvCxnSpPr>
        <p:spPr>
          <a:xfrm flipH="1" flipV="1">
            <a:off x="3295872" y="2081906"/>
            <a:ext cx="294142" cy="149240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707F75A9-B5DD-934E-AD6E-E815FB3EDFFD}"/>
              </a:ext>
            </a:extLst>
          </p:cNvPr>
          <p:cNvCxnSpPr>
            <a:cxnSpLocks/>
          </p:cNvCxnSpPr>
          <p:nvPr/>
        </p:nvCxnSpPr>
        <p:spPr>
          <a:xfrm flipH="1" flipV="1">
            <a:off x="2991256" y="1925856"/>
            <a:ext cx="175352" cy="13838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64D6A4A-BAAC-2443-BD4A-4683C2B6DBEA}"/>
              </a:ext>
            </a:extLst>
          </p:cNvPr>
          <p:cNvCxnSpPr>
            <a:cxnSpLocks/>
          </p:cNvCxnSpPr>
          <p:nvPr/>
        </p:nvCxnSpPr>
        <p:spPr>
          <a:xfrm flipH="1" flipV="1">
            <a:off x="6785043" y="2486188"/>
            <a:ext cx="342901" cy="13659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B6CF6DC-D74E-A94B-8183-80CA4D5773E9}"/>
              </a:ext>
            </a:extLst>
          </p:cNvPr>
          <p:cNvSpPr txBox="1"/>
          <p:nvPr/>
        </p:nvSpPr>
        <p:spPr>
          <a:xfrm>
            <a:off x="5569889" y="4377193"/>
            <a:ext cx="2979750" cy="646331"/>
          </a:xfrm>
          <a:prstGeom prst="rect">
            <a:avLst/>
          </a:prstGeom>
          <a:noFill/>
        </p:spPr>
        <p:txBody>
          <a:bodyPr wrap="square" rtlCol="0">
            <a:spAutoFit/>
          </a:bodyPr>
          <a:lstStyle/>
          <a:p>
            <a:r>
              <a:rPr lang="en-US" dirty="0">
                <a:solidFill>
                  <a:srgbClr val="FF0000"/>
                </a:solidFill>
                <a:latin typeface="+mn-lt"/>
              </a:rPr>
              <a:t>* Available for Americas Only</a:t>
            </a:r>
          </a:p>
        </p:txBody>
      </p:sp>
    </p:spTree>
    <p:extLst>
      <p:ext uri="{BB962C8B-B14F-4D97-AF65-F5344CB8AC3E}">
        <p14:creationId xmlns:p14="http://schemas.microsoft.com/office/powerpoint/2010/main" val="109243537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96047B-1611-43E9-938A-8E475D21EA0E}"/>
              </a:ext>
            </a:extLst>
          </p:cNvPr>
          <p:cNvPicPr>
            <a:picLocks noChangeAspect="1"/>
          </p:cNvPicPr>
          <p:nvPr/>
        </p:nvPicPr>
        <p:blipFill rotWithShape="1">
          <a:blip r:embed="rId2"/>
          <a:srcRect b="12992"/>
          <a:stretch/>
        </p:blipFill>
        <p:spPr>
          <a:xfrm>
            <a:off x="-2" y="1101095"/>
            <a:ext cx="9144000" cy="1773303"/>
          </a:xfrm>
          <a:prstGeom prst="rect">
            <a:avLst/>
          </a:prstGeom>
        </p:spPr>
      </p:pic>
      <p:sp>
        <p:nvSpPr>
          <p:cNvPr id="2" name="Title 1">
            <a:extLst>
              <a:ext uri="{FF2B5EF4-FFF2-40B4-BE49-F238E27FC236}">
                <a16:creationId xmlns:a16="http://schemas.microsoft.com/office/drawing/2014/main" id="{E75F89F1-D260-D04E-95C2-26B0B09B064A}"/>
              </a:ext>
            </a:extLst>
          </p:cNvPr>
          <p:cNvSpPr>
            <a:spLocks noGrp="1"/>
          </p:cNvSpPr>
          <p:nvPr>
            <p:ph type="title"/>
          </p:nvPr>
        </p:nvSpPr>
        <p:spPr/>
        <p:txBody>
          <a:bodyPr/>
          <a:lstStyle/>
          <a:p>
            <a:r>
              <a:rPr lang="en-US" sz="3000" dirty="0">
                <a:solidFill>
                  <a:schemeClr val="tx1"/>
                </a:solidFill>
              </a:rPr>
              <a:t>Tagging IWO opportunities in SFDC – PSS</a:t>
            </a:r>
            <a:r>
              <a:rPr lang="en-US" sz="3000" dirty="0">
                <a:solidFill>
                  <a:srgbClr val="FF0000"/>
                </a:solidFill>
              </a:rPr>
              <a:t>*</a:t>
            </a:r>
            <a:endParaRPr lang="en-US" dirty="0"/>
          </a:p>
        </p:txBody>
      </p:sp>
      <p:sp>
        <p:nvSpPr>
          <p:cNvPr id="4" name="Rectangle 3">
            <a:extLst>
              <a:ext uri="{FF2B5EF4-FFF2-40B4-BE49-F238E27FC236}">
                <a16:creationId xmlns:a16="http://schemas.microsoft.com/office/drawing/2014/main" id="{A7024E10-6FFA-064A-BA89-A6BD6A723D24}"/>
              </a:ext>
            </a:extLst>
          </p:cNvPr>
          <p:cNvSpPr/>
          <p:nvPr/>
        </p:nvSpPr>
        <p:spPr>
          <a:xfrm>
            <a:off x="594360" y="2969116"/>
            <a:ext cx="7955279" cy="3600986"/>
          </a:xfrm>
          <a:prstGeom prst="rect">
            <a:avLst/>
          </a:prstGeom>
        </p:spPr>
        <p:txBody>
          <a:bodyPr wrap="square">
            <a:spAutoFit/>
          </a:bodyPr>
          <a:lstStyle/>
          <a:p>
            <a:r>
              <a:rPr lang="en-US" dirty="0"/>
              <a:t>In the </a:t>
            </a:r>
            <a:r>
              <a:rPr lang="en-US" b="1" dirty="0"/>
              <a:t>Workspace Details </a:t>
            </a:r>
            <a:r>
              <a:rPr lang="en-US" dirty="0"/>
              <a:t>section:</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Technology = </a:t>
            </a:r>
            <a:r>
              <a:rPr lang="en-US" b="1" dirty="0">
                <a:latin typeface="CiscoSansTT ExtraLight" panose="020B0303020201020303" pitchFamily="34" charset="0"/>
                <a:ea typeface="Arial" charset="0"/>
                <a:cs typeface="CiscoSansTT ExtraLight" panose="020B0303020201020303" pitchFamily="34" charset="0"/>
              </a:rPr>
              <a:t>COMPUTING SYSTEMS</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Sub Technology = </a:t>
            </a:r>
            <a:r>
              <a:rPr lang="en-US" b="1" dirty="0">
                <a:latin typeface="CiscoSansTT ExtraLight" panose="020B0303020201020303" pitchFamily="34" charset="0"/>
                <a:ea typeface="Arial" charset="0"/>
                <a:cs typeface="CiscoSansTT ExtraLight" panose="020B0303020201020303" pitchFamily="34" charset="0"/>
              </a:rPr>
              <a:t>Servers</a:t>
            </a:r>
          </a:p>
          <a:p>
            <a:pPr marL="214313" indent="-214313">
              <a:buFont typeface="Arial" charset="0"/>
              <a:buChar char="•"/>
            </a:pPr>
            <a:r>
              <a:rPr lang="en-US" dirty="0">
                <a:latin typeface="CiscoSansTT ExtraLight" panose="020B0303020201020303" pitchFamily="34" charset="0"/>
                <a:ea typeface="Arial" charset="0"/>
                <a:cs typeface="CiscoSansTT ExtraLight" panose="020B0303020201020303" pitchFamily="34" charset="0"/>
              </a:rPr>
              <a:t>Workspace Product = select </a:t>
            </a:r>
            <a:r>
              <a:rPr lang="en-US" b="1" dirty="0">
                <a:latin typeface="CiscoSansTT ExtraLight" panose="020B0303020201020303" pitchFamily="34" charset="0"/>
                <a:ea typeface="Arial" charset="0"/>
                <a:cs typeface="CiscoSansTT ExtraLight" panose="020B0303020201020303" pitchFamily="34" charset="0"/>
              </a:rPr>
              <a:t>one of the following choices </a:t>
            </a:r>
            <a:r>
              <a:rPr lang="en-US" dirty="0">
                <a:latin typeface="CiscoSansTT ExtraLight" panose="020B0303020201020303" pitchFamily="34" charset="0"/>
                <a:ea typeface="Arial" charset="0"/>
                <a:cs typeface="CiscoSansTT ExtraLight" panose="020B0303020201020303" pitchFamily="34" charset="0"/>
              </a:rPr>
              <a:t>and move to the right box</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On Prem-Essentials</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On Prem-Advantage</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On Prem-Premier</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SaaS-Essentials</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SaaS-Advantage</a:t>
            </a:r>
          </a:p>
          <a:p>
            <a:pPr marL="557213" lvl="1" indent="-214313">
              <a:buFont typeface="Courier New" panose="02070309020205020404" pitchFamily="49" charset="0"/>
              <a:buChar char="o"/>
            </a:pPr>
            <a:r>
              <a:rPr lang="en-US" sz="1050" dirty="0">
                <a:latin typeface="CiscoSansTT ExtraLight" panose="020B0303020201020303" pitchFamily="34" charset="0"/>
                <a:ea typeface="Arial" charset="0"/>
                <a:cs typeface="CiscoSansTT ExtraLight" panose="020B0303020201020303" pitchFamily="34" charset="0"/>
              </a:rPr>
              <a:t>Intersight Workload Optimizer SaaS-Premier</a:t>
            </a:r>
          </a:p>
          <a:p>
            <a:pPr marL="557213" lvl="1" indent="-214313">
              <a:buFont typeface="Courier New" panose="02070309020205020404" pitchFamily="49" charset="0"/>
              <a:buChar char="o"/>
            </a:pPr>
            <a:endParaRPr lang="en-US" sz="1050" dirty="0">
              <a:latin typeface="CiscoSansTT ExtraLight" panose="020B0303020201020303" pitchFamily="34" charset="0"/>
              <a:ea typeface="Arial" charset="0"/>
              <a:cs typeface="CiscoSansTT ExtraLight" panose="020B0303020201020303" pitchFamily="34" charset="0"/>
            </a:endParaRPr>
          </a:p>
          <a:p>
            <a:pPr marL="557213" lvl="1" indent="-214313">
              <a:buFont typeface="Courier New" panose="02070309020205020404" pitchFamily="49" charset="0"/>
              <a:buChar char="o"/>
            </a:pPr>
            <a:endParaRPr lang="en-US" sz="1050" dirty="0">
              <a:latin typeface="CiscoSansTT ExtraLight" panose="020B0303020201020303" pitchFamily="34" charset="0"/>
              <a:ea typeface="Arial" charset="0"/>
              <a:cs typeface="CiscoSansTT ExtraLight" panose="020B0303020201020303" pitchFamily="34" charset="0"/>
            </a:endParaRPr>
          </a:p>
          <a:p>
            <a:pPr marL="557213" lvl="1" indent="-214313">
              <a:buFont typeface="Courier New" panose="02070309020205020404" pitchFamily="49" charset="0"/>
              <a:buChar char="o"/>
            </a:pPr>
            <a:endParaRPr lang="en-US" dirty="0">
              <a:latin typeface="CiscoSansTT ExtraLight" panose="020B0303020201020303" pitchFamily="34" charset="0"/>
              <a:ea typeface="Arial" charset="0"/>
              <a:cs typeface="CiscoSansTT ExtraLight" panose="020B0303020201020303" pitchFamily="34" charset="0"/>
            </a:endParaRPr>
          </a:p>
          <a:p>
            <a:pPr marL="557213" lvl="1" indent="-214313">
              <a:buFont typeface="Courier New" panose="02070309020205020404" pitchFamily="49" charset="0"/>
              <a:buChar char="o"/>
            </a:pPr>
            <a:endParaRPr lang="en-US" dirty="0">
              <a:latin typeface="CiscoSansTT ExtraLight" panose="020B0303020201020303" pitchFamily="34" charset="0"/>
              <a:ea typeface="Arial" charset="0"/>
              <a:cs typeface="CiscoSansTT ExtraLight" panose="020B0303020201020303" pitchFamily="34" charset="0"/>
            </a:endParaRPr>
          </a:p>
          <a:p>
            <a:pPr marL="557213" lvl="1" indent="-214313">
              <a:buFont typeface="Courier New" panose="02070309020205020404" pitchFamily="49" charset="0"/>
              <a:buChar char="o"/>
            </a:pPr>
            <a:endParaRPr lang="en-US" dirty="0">
              <a:latin typeface="CiscoSansTT ExtraLight" panose="020B0303020201020303" pitchFamily="34" charset="0"/>
              <a:ea typeface="Arial" charset="0"/>
              <a:cs typeface="CiscoSansTT ExtraLight" panose="020B0303020201020303" pitchFamily="34" charset="0"/>
            </a:endParaRPr>
          </a:p>
        </p:txBody>
      </p:sp>
      <p:cxnSp>
        <p:nvCxnSpPr>
          <p:cNvPr id="5" name="Straight Arrow Connector 4">
            <a:extLst>
              <a:ext uri="{FF2B5EF4-FFF2-40B4-BE49-F238E27FC236}">
                <a16:creationId xmlns:a16="http://schemas.microsoft.com/office/drawing/2014/main" id="{DD32B5A9-DB63-1748-9D04-269B5FC23795}"/>
              </a:ext>
            </a:extLst>
          </p:cNvPr>
          <p:cNvCxnSpPr>
            <a:cxnSpLocks/>
          </p:cNvCxnSpPr>
          <p:nvPr/>
        </p:nvCxnSpPr>
        <p:spPr>
          <a:xfrm flipH="1" flipV="1">
            <a:off x="3071192" y="2034924"/>
            <a:ext cx="691763" cy="144774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707F75A9-B5DD-934E-AD6E-E815FB3EDFFD}"/>
              </a:ext>
            </a:extLst>
          </p:cNvPr>
          <p:cNvCxnSpPr>
            <a:cxnSpLocks/>
          </p:cNvCxnSpPr>
          <p:nvPr/>
        </p:nvCxnSpPr>
        <p:spPr>
          <a:xfrm flipH="1" flipV="1">
            <a:off x="2820725" y="1836752"/>
            <a:ext cx="112164" cy="1541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64D6A4A-BAAC-2443-BD4A-4683C2B6DBEA}"/>
              </a:ext>
            </a:extLst>
          </p:cNvPr>
          <p:cNvCxnSpPr>
            <a:cxnSpLocks/>
          </p:cNvCxnSpPr>
          <p:nvPr/>
        </p:nvCxnSpPr>
        <p:spPr>
          <a:xfrm flipV="1">
            <a:off x="4204253" y="2379428"/>
            <a:ext cx="739471" cy="190304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B6CF6DC-D74E-A94B-8183-80CA4D5773E9}"/>
              </a:ext>
            </a:extLst>
          </p:cNvPr>
          <p:cNvSpPr txBox="1"/>
          <p:nvPr/>
        </p:nvSpPr>
        <p:spPr>
          <a:xfrm>
            <a:off x="5569889" y="4377193"/>
            <a:ext cx="2979750" cy="646331"/>
          </a:xfrm>
          <a:prstGeom prst="rect">
            <a:avLst/>
          </a:prstGeom>
          <a:noFill/>
        </p:spPr>
        <p:txBody>
          <a:bodyPr wrap="square" rtlCol="0">
            <a:spAutoFit/>
          </a:bodyPr>
          <a:lstStyle/>
          <a:p>
            <a:r>
              <a:rPr lang="en-US" dirty="0">
                <a:solidFill>
                  <a:srgbClr val="FF0000"/>
                </a:solidFill>
                <a:latin typeface="+mn-lt"/>
              </a:rPr>
              <a:t>* Available for Americas Only</a:t>
            </a:r>
          </a:p>
        </p:txBody>
      </p:sp>
    </p:spTree>
    <p:extLst>
      <p:ext uri="{BB962C8B-B14F-4D97-AF65-F5344CB8AC3E}">
        <p14:creationId xmlns:p14="http://schemas.microsoft.com/office/powerpoint/2010/main" val="22563333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4014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a:xfrm>
            <a:off x="336211" y="992230"/>
            <a:ext cx="8403434" cy="3598820"/>
          </a:xfrm>
        </p:spPr>
        <p:txBody>
          <a:bodyPr>
            <a:noAutofit/>
          </a:bodyPr>
          <a:lstStyle/>
          <a:p>
            <a:pPr marL="228600" indent="0">
              <a:buNone/>
            </a:pPr>
            <a:r>
              <a:rPr lang="en-US" dirty="0">
                <a:solidFill>
                  <a:srgbClr val="0066CC"/>
                </a:solidFill>
              </a:rPr>
              <a:t>Ordering Guide Updates</a:t>
            </a:r>
            <a:br>
              <a:rPr lang="en-US" dirty="0">
                <a:solidFill>
                  <a:srgbClr val="0066CC"/>
                </a:solidFill>
              </a:rPr>
            </a:br>
            <a:endParaRPr lang="en-US" sz="1400" dirty="0">
              <a:solidFill>
                <a:schemeClr val="tx1"/>
              </a:solidFill>
            </a:endParaRPr>
          </a:p>
          <a:p>
            <a:pPr lvl="1"/>
            <a:r>
              <a:rPr lang="en-US" sz="1400" dirty="0">
                <a:solidFill>
                  <a:schemeClr val="tx1"/>
                </a:solidFill>
              </a:rPr>
              <a:t>This is a </a:t>
            </a:r>
            <a:r>
              <a:rPr lang="en-US" sz="1400" b="1" i="1" dirty="0">
                <a:solidFill>
                  <a:schemeClr val="accent6"/>
                </a:solidFill>
              </a:rPr>
              <a:t>NEW</a:t>
            </a:r>
            <a:r>
              <a:rPr lang="en-US" sz="1400" dirty="0">
                <a:solidFill>
                  <a:schemeClr val="tx1"/>
                </a:solidFill>
              </a:rPr>
              <a:t> ordering guide based on IWO SaaS initial orderability</a:t>
            </a:r>
          </a:p>
          <a:p>
            <a:pPr lvl="1"/>
            <a:r>
              <a:rPr lang="en-US" sz="1400" dirty="0">
                <a:solidFill>
                  <a:schemeClr val="tx1"/>
                </a:solidFill>
              </a:rPr>
              <a:t>Pricing is based on Workloads (VMs) managed either on-premises or in the public cloud</a:t>
            </a:r>
          </a:p>
          <a:p>
            <a:pPr lvl="1"/>
            <a:r>
              <a:rPr lang="en-US" sz="1400" dirty="0">
                <a:solidFill>
                  <a:schemeClr val="tx1"/>
                </a:solidFill>
              </a:rPr>
              <a:t>Subscription model only – (There </a:t>
            </a:r>
            <a:r>
              <a:rPr lang="en-US" sz="1400" dirty="0"/>
              <a:t>is NO </a:t>
            </a:r>
            <a:r>
              <a:rPr lang="en-US" sz="1400" dirty="0">
                <a:solidFill>
                  <a:schemeClr val="tx1"/>
                </a:solidFill>
              </a:rPr>
              <a:t>perpetual model for ordering IWO)</a:t>
            </a:r>
          </a:p>
          <a:p>
            <a:pPr lvl="1"/>
            <a:r>
              <a:rPr lang="en-US" sz="1400" dirty="0">
                <a:solidFill>
                  <a:schemeClr val="tx1"/>
                </a:solidFill>
              </a:rPr>
              <a:t>IWO i</a:t>
            </a:r>
            <a:r>
              <a:rPr lang="en-US" sz="1400" dirty="0"/>
              <a:t>s a “core” suite in the </a:t>
            </a:r>
            <a:r>
              <a:rPr lang="en-US" sz="1400" dirty="0">
                <a:solidFill>
                  <a:schemeClr val="tx1"/>
                </a:solidFill>
              </a:rPr>
              <a:t>Data Center </a:t>
            </a:r>
            <a:r>
              <a:rPr lang="en-US" sz="1400" dirty="0"/>
              <a:t>Enrollment in the Cisco Enterprise Agreement (EA) </a:t>
            </a:r>
            <a:endParaRPr lang="en-US" sz="1400" dirty="0">
              <a:solidFill>
                <a:schemeClr val="tx1"/>
              </a:solidFill>
            </a:endParaRPr>
          </a:p>
          <a:p>
            <a:pPr lvl="1"/>
            <a:r>
              <a:rPr lang="en-US" sz="1400" dirty="0">
                <a:solidFill>
                  <a:schemeClr val="tx1"/>
                </a:solidFill>
              </a:rPr>
              <a:t>EVAL, NFR and </a:t>
            </a:r>
            <a:r>
              <a:rPr lang="en-US" sz="1400" dirty="0"/>
              <a:t>I</a:t>
            </a:r>
            <a:r>
              <a:rPr lang="en-US" sz="1400" dirty="0">
                <a:solidFill>
                  <a:schemeClr val="tx1"/>
                </a:solidFill>
              </a:rPr>
              <a:t>nternal Lab license request process – </a:t>
            </a:r>
            <a:r>
              <a:rPr lang="en-US" sz="1400" i="1" dirty="0">
                <a:solidFill>
                  <a:srgbClr val="FF0000"/>
                </a:solidFill>
              </a:rPr>
              <a:t>all new</a:t>
            </a:r>
            <a:endParaRPr lang="en-US" sz="1400" b="1" i="1" dirty="0">
              <a:solidFill>
                <a:srgbClr val="FF0000"/>
              </a:solidFill>
              <a:highlight>
                <a:srgbClr val="FFFF00"/>
              </a:highlight>
            </a:endParaRPr>
          </a:p>
          <a:p>
            <a:pPr lvl="1"/>
            <a:r>
              <a:rPr lang="en-US" sz="1400" dirty="0">
                <a:solidFill>
                  <a:schemeClr val="tx1"/>
                </a:solidFill>
              </a:rPr>
              <a:t>For Sales Materials on IWO including assets and videos, please go to the IWO SalesHub on SalesConnect here</a:t>
            </a:r>
            <a:r>
              <a:rPr lang="en-US" sz="1400" dirty="0"/>
              <a:t>: </a:t>
            </a:r>
            <a:r>
              <a:rPr lang="en-US" sz="1400" dirty="0">
                <a:hlinkClick r:id="rId3"/>
              </a:rPr>
              <a:t>https://salesconnect.cisco.com/#/program/PAGE-17421</a:t>
            </a:r>
            <a:endParaRPr lang="en-US" sz="1400" dirty="0"/>
          </a:p>
          <a:p>
            <a:pPr marL="292100" lvl="1" indent="0">
              <a:buNone/>
            </a:pPr>
            <a:endParaRPr lang="en-US" sz="1400" b="1" dirty="0">
              <a:solidFill>
                <a:srgbClr val="FF0000"/>
              </a:solidFill>
            </a:endParaRPr>
          </a:p>
          <a:p>
            <a:pPr marL="292100" lvl="1" indent="0" algn="ctr">
              <a:buNone/>
            </a:pPr>
            <a:r>
              <a:rPr lang="en-US" b="1" dirty="0">
                <a:solidFill>
                  <a:srgbClr val="FF0000"/>
                </a:solidFill>
              </a:rPr>
              <a:t>Please check SalesConnect regularly to be sure you have the latest version of all assets including this ordering guide!</a:t>
            </a:r>
          </a:p>
        </p:txBody>
      </p:sp>
      <p:sp>
        <p:nvSpPr>
          <p:cNvPr id="43010" name="Title 2"/>
          <p:cNvSpPr>
            <a:spLocks noGrp="1"/>
          </p:cNvSpPr>
          <p:nvPr>
            <p:ph type="title"/>
          </p:nvPr>
        </p:nvSpPr>
        <p:spPr>
          <a:xfrm>
            <a:off x="462301" y="260393"/>
            <a:ext cx="8345488" cy="731837"/>
          </a:xfrm>
        </p:spPr>
        <p:txBody>
          <a:bodyPr/>
          <a:lstStyle/>
          <a:p>
            <a:r>
              <a:rPr lang="en-US" dirty="0"/>
              <a:t>Cisco Intersight Workload Optimizer</a:t>
            </a:r>
            <a:endParaRPr dirty="0"/>
          </a:p>
        </p:txBody>
      </p:sp>
    </p:spTree>
    <p:extLst>
      <p:ext uri="{BB962C8B-B14F-4D97-AF65-F5344CB8AC3E}">
        <p14:creationId xmlns:p14="http://schemas.microsoft.com/office/powerpoint/2010/main" val="556203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p:cNvSpPr>
            <a:spLocks noGrp="1"/>
          </p:cNvSpPr>
          <p:nvPr>
            <p:ph type="body" sz="quarter" idx="10"/>
          </p:nvPr>
        </p:nvSpPr>
        <p:spPr/>
        <p:txBody>
          <a:bodyPr>
            <a:noAutofit/>
          </a:bodyPr>
          <a:lstStyle/>
          <a:p>
            <a:pPr marL="228600" indent="0">
              <a:buNone/>
            </a:pPr>
            <a:r>
              <a:rPr lang="en-US" dirty="0">
                <a:solidFill>
                  <a:srgbClr val="0066CC"/>
                </a:solidFill>
              </a:rPr>
              <a:t>What are the IWO consumption models available on Cisco GPL today?</a:t>
            </a:r>
          </a:p>
          <a:p>
            <a:pPr lvl="1"/>
            <a:endParaRPr lang="en-US" sz="1400" dirty="0">
              <a:solidFill>
                <a:schemeClr val="tx1"/>
              </a:solidFill>
            </a:endParaRPr>
          </a:p>
          <a:p>
            <a:pPr lvl="1"/>
            <a:r>
              <a:rPr lang="en-US" sz="1600" dirty="0">
                <a:solidFill>
                  <a:schemeClr val="tx1"/>
                </a:solidFill>
              </a:rPr>
              <a:t>Transactional using DC-MGT-SAAS</a:t>
            </a:r>
          </a:p>
          <a:p>
            <a:pPr lvl="1"/>
            <a:r>
              <a:rPr lang="en-US" sz="1600" dirty="0">
                <a:solidFill>
                  <a:schemeClr val="tx1"/>
                </a:solidFill>
              </a:rPr>
              <a:t>As part of the DC Enrollment for the Cisco Enterprise Agreement (DC EA)</a:t>
            </a:r>
            <a:endParaRPr lang="en-US" sz="1600" i="1" dirty="0">
              <a:solidFill>
                <a:schemeClr val="accent6"/>
              </a:solidFill>
            </a:endParaRPr>
          </a:p>
          <a:p>
            <a:pPr lvl="1"/>
            <a:r>
              <a:rPr lang="en-US" sz="1600" dirty="0">
                <a:solidFill>
                  <a:schemeClr val="tx1"/>
                </a:solidFill>
              </a:rPr>
              <a:t>IWO Starter Packs (Coming in Q4. </a:t>
            </a:r>
            <a:r>
              <a:rPr lang="en-US" sz="1600" dirty="0"/>
              <a:t>S</a:t>
            </a:r>
            <a:r>
              <a:rPr lang="en-US" sz="1600" dirty="0">
                <a:solidFill>
                  <a:schemeClr val="tx1"/>
                </a:solidFill>
              </a:rPr>
              <a:t>ee slide 42)</a:t>
            </a:r>
            <a:endParaRPr lang="en-US" sz="1600" i="1" dirty="0">
              <a:solidFill>
                <a:schemeClr val="accent6"/>
              </a:solidFill>
            </a:endParaRPr>
          </a:p>
        </p:txBody>
      </p:sp>
      <p:sp>
        <p:nvSpPr>
          <p:cNvPr id="43010" name="Title 2"/>
          <p:cNvSpPr>
            <a:spLocks noGrp="1"/>
          </p:cNvSpPr>
          <p:nvPr>
            <p:ph type="title"/>
          </p:nvPr>
        </p:nvSpPr>
        <p:spPr/>
        <p:txBody>
          <a:bodyPr/>
          <a:lstStyle/>
          <a:p>
            <a:r>
              <a:rPr lang="en-US" dirty="0"/>
              <a:t>Cisco Intersight Workload Optimizer</a:t>
            </a:r>
            <a:endParaRPr dirty="0"/>
          </a:p>
        </p:txBody>
      </p:sp>
    </p:spTree>
    <p:extLst>
      <p:ext uri="{BB962C8B-B14F-4D97-AF65-F5344CB8AC3E}">
        <p14:creationId xmlns:p14="http://schemas.microsoft.com/office/powerpoint/2010/main" val="1736250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ctrTitle"/>
          </p:nvPr>
        </p:nvSpPr>
        <p:spPr>
          <a:xfrm>
            <a:off x="416424" y="915409"/>
            <a:ext cx="8306789" cy="2569946"/>
          </a:xfrm>
        </p:spPr>
        <p:txBody>
          <a:bodyPr/>
          <a:lstStyle/>
          <a:p>
            <a:br>
              <a:rPr lang="en-US" altLang="en-US" dirty="0">
                <a:ea typeface="ＭＳ Ｐゴシック" pitchFamily="34" charset="-128"/>
                <a:cs typeface="CiscoSans" pitchFamily="34" charset="0"/>
              </a:rPr>
            </a:br>
            <a:r>
              <a:rPr lang="en-US" sz="4000" dirty="0"/>
              <a:t>Cisco Intersight Workload Optimizer</a:t>
            </a:r>
            <a:br>
              <a:rPr lang="en-US" altLang="en-US" sz="3600" dirty="0">
                <a:ea typeface="ＭＳ Ｐゴシック" pitchFamily="34" charset="-128"/>
                <a:cs typeface="CiscoSans" pitchFamily="34" charset="0"/>
              </a:rPr>
            </a:br>
            <a:r>
              <a:rPr lang="en-US" altLang="en-US" sz="2400" dirty="0">
                <a:ea typeface="ＭＳ Ｐゴシック" pitchFamily="34" charset="-128"/>
                <a:cs typeface="CiscoSans" pitchFamily="34" charset="0"/>
              </a:rPr>
              <a:t>Pricing, Discounting &amp; Ordering</a:t>
            </a:r>
            <a:endParaRPr altLang="en-US" sz="2400" dirty="0">
              <a:ea typeface="ＭＳ Ｐゴシック" pitchFamily="34" charset="-128"/>
              <a:cs typeface="CiscoSans" pitchFamily="34" charset="0"/>
            </a:endParaRPr>
          </a:p>
        </p:txBody>
      </p:sp>
    </p:spTree>
    <p:extLst>
      <p:ext uri="{BB962C8B-B14F-4D97-AF65-F5344CB8AC3E}">
        <p14:creationId xmlns:p14="http://schemas.microsoft.com/office/powerpoint/2010/main" val="409761330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11.0&quot;&gt;&lt;object type=&quot;1&quot; unique_id=&quot;10001&quot;&gt;&lt;object type=&quot;2&quot; unique_id=&quot;10002&quot;&gt;&lt;object type=&quot;3&quot; unique_id=&quot;184153&quot;&gt;&lt;property id=&quot;20148&quot; value=&quot;5&quot;/&gt;&lt;property id=&quot;20300&quot; value=&quot;Slide 6 - &amp;quot;Use this slide for transitions&amp;quot;&quot;/&gt;&lt;property id=&quot;20307&quot; value=&quot;257&quot;/&gt;&lt;/object&gt;&lt;object type=&quot;3&quot; unique_id=&quot;184154&quot;&gt;&lt;property id=&quot;20148&quot; value=&quot;5&quot;/&gt;&lt;property id=&quot;20300&quot; value=&quot;Slide 25 - &amp;quot;Color palette&amp;quot;&quot;/&gt;&lt;property id=&quot;20307&quot; value=&quot;258&quot;/&gt;&lt;/object&gt;&lt;object type=&quot;3&quot; unique_id=&quot;184155&quot;&gt;&lt;property id=&quot;20148&quot; value=&quot;5&quot;/&gt;&lt;property id=&quot;20300&quot; value=&quot;Slide 13 - &amp;quot;Two-column layout&amp;quot;&quot;/&gt;&lt;property id=&quot;20307&quot; value=&quot;259&quot;/&gt;&lt;/object&gt;&lt;object type=&quot;3&quot; unique_id=&quot;184156&quot;&gt;&lt;property id=&quot;20148&quot; value=&quot;5&quot;/&gt;&lt;property id=&quot;20300&quot; value=&quot;Slide 19 - &amp;quot;This is a sample headline&amp;quot;&quot;/&gt;&lt;property id=&quot;20307&quot; value=&quot;260&quot;/&gt;&lt;/object&gt;&lt;object type=&quot;3&quot; unique_id=&quot;184157&quot;&gt;&lt;property id=&quot;20148&quot; value=&quot;5&quot;/&gt;&lt;property id=&quot;20300&quot; value=&quot;Slide 20 - &amp;quot;Slide title&amp;quot;&quot;/&gt;&lt;property id=&quot;20307&quot; value=&quot;261&quot;/&gt;&lt;/object&gt;&lt;object type=&quot;3&quot; unique_id=&quot;184158&quot;&gt;&lt;property id=&quot;20148&quot; value=&quot;5&quot;/&gt;&lt;property id=&quot;20300&quot; value=&quot;Slide 10 - &amp;quot;This is a sample headline&amp;quot;&quot;/&gt;&lt;property id=&quot;20307&quot; value=&quot;262&quot;/&gt;&lt;/object&gt;&lt;object type=&quot;3&quot; unique_id=&quot;184159&quot;&gt;&lt;property id=&quot;20148&quot; value=&quot;5&quot;/&gt;&lt;property id=&quot;20300&quot; value=&quot;Slide 11 - &amp;quot;This is a sample headline&amp;quot;&quot;/&gt;&lt;property id=&quot;20307&quot; value=&quot;263&quot;/&gt;&lt;/object&gt;&lt;object type=&quot;3&quot; unique_id=&quot;184160&quot;&gt;&lt;property id=&quot;20148&quot; value=&quot;5&quot;/&gt;&lt;property id=&quot;20300&quot; value=&quot;Slide 12 - &amp;quot;This is a sample headline&amp;quot;&quot;/&gt;&lt;property id=&quot;20307&quot; value=&quot;264&quot;/&gt;&lt;/object&gt;&lt;object type=&quot;3&quot; unique_id=&quot;184161&quot;&gt;&lt;property id=&quot;20148&quot; value=&quot;5&quot;/&gt;&lt;property id=&quot;20300&quot; value=&quot;Slide 14 - &amp;quot;This is a sample headline&amp;quot;&quot;/&gt;&lt;property id=&quot;20307&quot; value=&quot;265&quot;/&gt;&lt;/object&gt;&lt;object type=&quot;3&quot; unique_id=&quot;184162&quot;&gt;&lt;property id=&quot;20148&quot; value=&quot;5&quot;/&gt;&lt;property id=&quot;20300&quot; value=&quot;Slide 15 - &amp;quot;This is a sample headline&amp;quot;&quot;/&gt;&lt;property id=&quot;20307&quot; value=&quot;266&quot;/&gt;&lt;/object&gt;&lt;object type=&quot;3&quot; unique_id=&quot;184163&quot;&gt;&lt;property id=&quot;20148&quot; value=&quot;5&quot;/&gt;&lt;property id=&quot;20300&quot; value=&quot;Slide 16 - &amp;quot;This is a sample headline&amp;quot;&quot;/&gt;&lt;property id=&quot;20307&quot; value=&quot;267&quot;/&gt;&lt;/object&gt;&lt;object type=&quot;3&quot; unique_id=&quot;184164&quot;&gt;&lt;property id=&quot;20148&quot; value=&quot;5&quot;/&gt;&lt;property id=&quot;20300&quot; value=&quot;Slide 21 - &amp;quot;Use this layout when pairing words with a picture.&amp;quot;&quot;/&gt;&lt;property id=&quot;20307&quot; value=&quot;268&quot;/&gt;&lt;/object&gt;&lt;object type=&quot;3&quot; unique_id=&quot;184165&quot;&gt;&lt;property id=&quot;20148&quot; value=&quot;5&quot;/&gt;&lt;property id=&quot;20300&quot; value=&quot;Slide 22 - &amp;quot;Use this layout when pairing words with a picture.&amp;quot;&quot;/&gt;&lt;property id=&quot;20307&quot; value=&quot;269&quot;/&gt;&lt;/object&gt;&lt;object type=&quot;3&quot; unique_id=&quot;184166&quot;&gt;&lt;property id=&quot;20148&quot; value=&quot;5&quot;/&gt;&lt;property id=&quot;20300&quot; value=&quot;Slide 23&quot;/&gt;&lt;property id=&quot;20307&quot; value=&quot;270&quot;/&gt;&lt;/object&gt;&lt;object type=&quot;3&quot; unique_id=&quot;198815&quot;&gt;&lt;property id=&quot;20148&quot; value=&quot;5&quot;/&gt;&lt;property id=&quot;20300&quot; value=&quot;Slide 24 - &amp;quot;Best practices&amp;quot;&quot;/&gt;&lt;property id=&quot;20307&quot; value=&quot;286&quot;/&gt;&lt;/object&gt;&lt;object type=&quot;3&quot; unique_id=&quot;198816&quot;&gt;&lt;property id=&quot;20148&quot; value=&quot;5&quot;/&gt;&lt;property id=&quot;20300&quot; value=&quot;Slide 26 - &amp;quot;Only use the themes provided&amp;quot;&quot;/&gt;&lt;property id=&quot;20307&quot; value=&quot;287&quot;/&gt;&lt;/object&gt;&lt;object type=&quot;3&quot; unique_id=&quot;198998&quot;&gt;&lt;property id=&quot;20148&quot; value=&quot;5&quot;/&gt;&lt;property id=&quot;20300&quot; value=&quot;Slide 27 - &amp;quot;Seven tips for better presentations&amp;quot;&quot;/&gt;&lt;property id=&quot;20307&quot; value=&quot;288&quot;/&gt;&lt;/object&gt;&lt;object type=&quot;3&quot; unique_id=&quot;199061&quot;&gt;&lt;property id=&quot;20148&quot; value=&quot;5&quot;/&gt;&lt;property id=&quot;20300&quot; value=&quot;Slide 1 - &amp;quot;Please read&amp;quot;&quot;/&gt;&lt;property id=&quot;20307&quot; value=&quot;303&quot;/&gt;&lt;/object&gt;&lt;object type=&quot;3&quot; unique_id=&quot;199062&quot;&gt;&lt;property id=&quot;20148&quot; value=&quot;5&quot;/&gt;&lt;property id=&quot;20300&quot; value=&quot;Slide 2 - &amp;quot;Everyone is responsible  for security&amp;quot;&quot;/&gt;&lt;property id=&quot;20307&quot; value=&quot;443&quot;/&gt;&lt;/object&gt;&lt;object type=&quot;3&quot; unique_id=&quot;199063&quot;&gt;&lt;property id=&quot;20148&quot; value=&quot;5&quot;/&gt;&lt;property id=&quot;20300&quot; value=&quot;Slide 3 - &amp;quot;Please read&amp;quot;&quot;/&gt;&lt;property id=&quot;20307&quot; value=&quot;444&quot;/&gt;&lt;/object&gt;&lt;object type=&quot;3&quot; unique_id=&quot;199064&quot;&gt;&lt;property id=&quot;20148&quot; value=&quot;5&quot;/&gt;&lt;property id=&quot;20300&quot; value=&quot;Slide 4 - &amp;quot;Color themes&amp;quot;&quot;/&gt;&lt;property id=&quot;20307&quot; value=&quot;445&quot;/&gt;&lt;/object&gt;&lt;object type=&quot;3&quot; unique_id=&quot;199065&quot;&gt;&lt;property id=&quot;20148&quot; value=&quot;5&quot;/&gt;&lt;property id=&quot;20300&quot; value=&quot;Slide 5 - &amp;quot;Presentation Title Goes Here&amp;quot;&quot;/&gt;&lt;property id=&quot;20307&quot; value=&quot;256&quot;/&gt;&lt;/object&gt;&lt;object type=&quot;3&quot; unique_id=&quot;199066&quot;&gt;&lt;property id=&quot;20148&quot; value=&quot;5&quot;/&gt;&lt;property id=&quot;20300&quot; value=&quot;Slide 7 - &amp;quot;Use this slide for transitions&amp;quot;&quot;/&gt;&lt;property id=&quot;20307&quot; value=&quot;302&quot;/&gt;&lt;/object&gt;&lt;object type=&quot;3&quot; unique_id=&quot;199067&quot;&gt;&lt;property id=&quot;20148&quot; value=&quot;5&quot;/&gt;&lt;property id=&quot;20300&quot; value=&quot;Slide 8 - &amp;quot;“Design is the silent  ambassador of your brand.”&amp;quot;&quot;/&gt;&lt;property id=&quot;20307&quot; value=&quot;293&quot;/&gt;&lt;/object&gt;&lt;object type=&quot;3&quot; unique_id=&quot;199068&quot;&gt;&lt;property id=&quot;20148&quot; value=&quot;5&quot;/&gt;&lt;property id=&quot;20300&quot; value=&quot;Slide 9 - &amp;quot;“Design is the silent  ambassador of your brand.”&amp;quot;&quot;/&gt;&lt;property id=&quot;20307&quot; value=&quot;301&quot;/&gt;&lt;/object&gt;&lt;object type=&quot;3&quot; unique_id=&quot;199069&quot;&gt;&lt;property id=&quot;20148&quot; value=&quot;5&quot;/&gt;&lt;property id=&quot;20300&quot; value=&quot;Slide 17 - &amp;quot;Bar charts&amp;quot;&quot;/&gt;&lt;property id=&quot;20307&quot; value=&quot;298&quot;/&gt;&lt;/object&gt;&lt;object type=&quot;3&quot; unique_id=&quot;199070&quot;&gt;&lt;property id=&quot;20148&quot; value=&quot;5&quot;/&gt;&lt;property id=&quot;20300&quot; value=&quot;Slide 18 - &amp;quot;Line charts&amp;quot;&quot;/&gt;&lt;property id=&quot;20307&quot; value=&quot;300&quot;/&gt;&lt;/object&gt;&lt;object type=&quot;3&quot; unique_id=&quot;199071&quot;&gt;&lt;property id=&quot;20148&quot; value=&quot;5&quot;/&gt;&lt;property id=&quot;20300&quot; value=&quot;Slide 28&quot;/&gt;&lt;property id=&quot;20307&quot; value=&quot;290&quot;/&gt;&lt;/object&gt;&lt;/object&gt;&lt;object type=&quot;8&quot; unique_id=&quot;10268&quot;&gt;&lt;/object&gt;&lt;/object&gt;&lt;/database&gt;"/>
  <p:tag name="SECTOMILLISECCONVERTED" val="1"/>
</p:tagLst>
</file>

<file path=ppt/theme/theme1.xml><?xml version="1.0" encoding="utf-8"?>
<a:theme xmlns:a="http://schemas.openxmlformats.org/drawingml/2006/main" name="Blue theme 2015 16x9">
  <a:themeElements>
    <a:clrScheme name="Cisco Core Palette_2019_default">
      <a:dk1>
        <a:srgbClr val="282828"/>
      </a:dk1>
      <a:lt1>
        <a:srgbClr val="0D274D"/>
      </a:lt1>
      <a:dk2>
        <a:srgbClr val="1E4471"/>
      </a:dk2>
      <a:lt2>
        <a:srgbClr val="FFFFFF"/>
      </a:lt2>
      <a:accent1>
        <a:srgbClr val="00BCEB"/>
      </a:accent1>
      <a:accent2>
        <a:srgbClr val="6EBE4A"/>
      </a:accent2>
      <a:accent3>
        <a:srgbClr val="1E4471"/>
      </a:accent3>
      <a:accent4>
        <a:srgbClr val="9E9EA2"/>
      </a:accent4>
      <a:accent5>
        <a:srgbClr val="FBAB18"/>
      </a:accent5>
      <a:accent6>
        <a:srgbClr val="E3241B"/>
      </a:accent6>
      <a:hlink>
        <a:srgbClr val="00BCEB"/>
      </a:hlink>
      <a:folHlink>
        <a:srgbClr val="1E4471"/>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Cisco Corporate Template Prototype_Aug_2017" id="{4E692306-BB5E-4389-8512-B70B45577D04}" vid="{BDAD62F5-9CDD-42BF-A677-E02F4F07310C}"/>
    </a:ext>
  </a:extLst>
</a:theme>
</file>

<file path=ppt/theme/theme2.xml><?xml version="1.0" encoding="utf-8"?>
<a:theme xmlns:a="http://schemas.openxmlformats.org/drawingml/2006/main" name="1_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Cisco Corporate Template Prototype_Aug_2017" id="{4E692306-BB5E-4389-8512-B70B45577D04}" vid="{BDAD62F5-9CDD-42BF-A677-E02F4F07310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6FA873B24AE6B4097581086D2EB06C7" ma:contentTypeVersion="13" ma:contentTypeDescription="Create a new document." ma:contentTypeScope="" ma:versionID="509b31fe8b5d792a8c74d95f9032c1aa">
  <xsd:schema xmlns:xsd="http://www.w3.org/2001/XMLSchema" xmlns:xs="http://www.w3.org/2001/XMLSchema" xmlns:p="http://schemas.microsoft.com/office/2006/metadata/properties" xmlns:ns2="b02dd768-a2c2-4c55-a87f-328c72a00e88" xmlns:ns3="180b1fcd-839f-4a26-858f-c876bd57a246" targetNamespace="http://schemas.microsoft.com/office/2006/metadata/properties" ma:root="true" ma:fieldsID="5e970b648256ec0c2b58f05f22663478" ns2:_="" ns3:_="">
    <xsd:import namespace="b02dd768-a2c2-4c55-a87f-328c72a00e88"/>
    <xsd:import namespace="180b1fcd-839f-4a26-858f-c876bd57a246"/>
    <xsd:element name="properties">
      <xsd:complexType>
        <xsd:sequence>
          <xsd:element name="documentManagement">
            <xsd:complexType>
              <xsd:all>
                <xsd:element ref="ns2:MediaServiceMetadata" minOccurs="0"/>
                <xsd:element ref="ns2:MediaServiceFastMetadata" minOccurs="0"/>
                <xsd:element ref="ns2:Audience"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02dd768-a2c2-4c55-a87f-328c72a00e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Audience" ma:index="10" nillable="true" ma:displayName="Audience" ma:default="Cisco Internal Only" ma:internalName="Audience" ma:requiredMultiChoice="true">
      <xsd:complexType>
        <xsd:complexContent>
          <xsd:extension base="dms:MultiChoice">
            <xsd:sequence>
              <xsd:element name="Value" maxOccurs="unbounded" minOccurs="0" nillable="true">
                <xsd:simpleType>
                  <xsd:restriction base="dms:Choice">
                    <xsd:enumeration value="Cisco Internal Only"/>
                    <xsd:enumeration value="Partner Facing"/>
                    <xsd:enumeration value="Externam / Customer Facing"/>
                  </xsd:restriction>
                </xsd:simpleType>
              </xsd:element>
            </xsd:sequence>
          </xsd:extension>
        </xsd:complexContent>
      </xsd:complex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DateTaken" ma:index="2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80b1fcd-839f-4a26-858f-c876bd57a246"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Audience xmlns="b02dd768-a2c2-4c55-a87f-328c72a00e88">
      <Value>Cisco Internal Only</Value>
    </Audience>
  </documentManagement>
</p:properties>
</file>

<file path=customXml/itemProps1.xml><?xml version="1.0" encoding="utf-8"?>
<ds:datastoreItem xmlns:ds="http://schemas.openxmlformats.org/officeDocument/2006/customXml" ds:itemID="{679588A8-EC75-4CF7-8122-7AD0261777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02dd768-a2c2-4c55-a87f-328c72a00e88"/>
    <ds:schemaRef ds:uri="180b1fcd-839f-4a26-858f-c876bd57a2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84DCD0-74E1-4C6D-B361-06B2EFC721C9}">
  <ds:schemaRefs>
    <ds:schemaRef ds:uri="http://schemas.microsoft.com/sharepoint/v3/contenttype/forms"/>
  </ds:schemaRefs>
</ds:datastoreItem>
</file>

<file path=customXml/itemProps3.xml><?xml version="1.0" encoding="utf-8"?>
<ds:datastoreItem xmlns:ds="http://schemas.openxmlformats.org/officeDocument/2006/customXml" ds:itemID="{DE8E182B-E151-464A-B27E-9C94EB538AE8}">
  <ds:schemaRefs>
    <ds:schemaRef ds:uri="http://purl.org/dc/elements/1.1/"/>
    <ds:schemaRef ds:uri="http://schemas.microsoft.com/office/2006/documentManagement/types"/>
    <ds:schemaRef ds:uri="180b1fcd-839f-4a26-858f-c876bd57a246"/>
    <ds:schemaRef ds:uri="http://www.w3.org/XML/1998/namespace"/>
    <ds:schemaRef ds:uri="http://purl.org/dc/terms/"/>
    <ds:schemaRef ds:uri="http://purl.org/dc/dcmitype/"/>
    <ds:schemaRef ds:uri="http://schemas.microsoft.com/office/infopath/2007/PartnerControls"/>
    <ds:schemaRef ds:uri="http://schemas.openxmlformats.org/package/2006/metadata/core-properties"/>
    <ds:schemaRef ds:uri="b02dd768-a2c2-4c55-a87f-328c72a00e8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20558</TotalTime>
  <Words>5560</Words>
  <Application>Microsoft Office PowerPoint</Application>
  <PresentationFormat>On-screen Show (16:9)</PresentationFormat>
  <Paragraphs>785</Paragraphs>
  <Slides>66</Slides>
  <Notes>35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66</vt:i4>
      </vt:variant>
    </vt:vector>
  </HeadingPairs>
  <TitlesOfParts>
    <vt:vector size="79" baseType="lpstr">
      <vt:lpstr>Arial</vt:lpstr>
      <vt:lpstr>Calibri</vt:lpstr>
      <vt:lpstr>Ciscolight</vt:lpstr>
      <vt:lpstr>CiscoSans ExtraLight</vt:lpstr>
      <vt:lpstr>CiscoSans Thin</vt:lpstr>
      <vt:lpstr>CiscoSansTT</vt:lpstr>
      <vt:lpstr>CiscoSansTT ExtraLight</vt:lpstr>
      <vt:lpstr>CiscoSansTT Light</vt:lpstr>
      <vt:lpstr>Courier New</vt:lpstr>
      <vt:lpstr>Wingdings</vt:lpstr>
      <vt:lpstr>Wingdings 2</vt:lpstr>
      <vt:lpstr>Blue theme 2015 16x9</vt:lpstr>
      <vt:lpstr>1_Blue theme 2015 16x9</vt:lpstr>
      <vt:lpstr>Cisco Intersight Workload Optimizer (IWO)</vt:lpstr>
      <vt:lpstr>Intersight Workload Optimizer (IWO)</vt:lpstr>
      <vt:lpstr>IWO FAQ</vt:lpstr>
      <vt:lpstr>Cisco Intersight Workload Optimizer</vt:lpstr>
      <vt:lpstr>Cisco Intersight Workload Optimizer</vt:lpstr>
      <vt:lpstr>Target customers and use cases</vt:lpstr>
      <vt:lpstr>Cisco Intersight Workload Optimizer</vt:lpstr>
      <vt:lpstr>Cisco Intersight Workload Optimizer</vt:lpstr>
      <vt:lpstr> Cisco Intersight Workload Optimizer Pricing, Discounting &amp; Ordering</vt:lpstr>
      <vt:lpstr>Cisco Intersight Workload Optimizer</vt:lpstr>
      <vt:lpstr>Cisco Intersight Workload Optimizer- Ordering</vt:lpstr>
      <vt:lpstr>Intersight Workload Optimizer – VM Pricing START with DC-MGT-SAAS Workload List Pricing – Per VM/Workload (estimated prices - see CCW for exact price)</vt:lpstr>
      <vt:lpstr>Intersight Workload Optimizer – VDI Pricing START with DC-MGT-SAAS Workload List Pricing – Per VDI/Workload (estimated prices - see CCW for exact price)</vt:lpstr>
      <vt:lpstr> Cisco Intersight Workload Optimizer</vt:lpstr>
      <vt:lpstr>Cisco Intersight Workload Optimizer Features – All TIERS have AUTOMATION….</vt:lpstr>
      <vt:lpstr>Cisco Intersight Workload Optimizer Features – All TIERS have AUTOMATION….</vt:lpstr>
      <vt:lpstr>Cisco Intersight Workload Optimizer</vt:lpstr>
      <vt:lpstr> Cisco Intersight Workload Optimizer Quoting &amp; Ordering</vt:lpstr>
      <vt:lpstr>Before ordering …</vt:lpstr>
      <vt:lpstr>Required customer details before placing order …. </vt:lpstr>
      <vt:lpstr>For more info …</vt:lpstr>
      <vt:lpstr>Cisco Intersight Workload Optimizer offer and PIDs</vt:lpstr>
      <vt:lpstr>Cisco Intersight Workload Optimizer - Ordering</vt:lpstr>
      <vt:lpstr>Cisco Intersight Workload Optimizer - Ordering</vt:lpstr>
      <vt:lpstr>Cisco Intersight Workload Optimizer - Ordering</vt:lpstr>
      <vt:lpstr>Cisco Intersight Workload Optimizer - Ordering</vt:lpstr>
      <vt:lpstr>Cisco Intersight Workload Optimizer - Ordering</vt:lpstr>
      <vt:lpstr>Cisco Intersight Workload Optimizer - Ordering</vt:lpstr>
      <vt:lpstr>Cisco Intersight Workload Optimizer - Ordering</vt:lpstr>
      <vt:lpstr>Cisco Intersight Workload Optimizer - Ordering</vt:lpstr>
      <vt:lpstr>Cisco Intersight Workload Optimizer Ordering IWO in the Data Center EA</vt:lpstr>
      <vt:lpstr>Cisco Intersight Workload Optimizer - Ordering</vt:lpstr>
      <vt:lpstr>Cisco Intersight Workload Optimizer Ordering EVAL, NFR and Internal Lab licenses</vt:lpstr>
      <vt:lpstr>Intersight Workload Optimizer Access Options</vt:lpstr>
      <vt:lpstr>Cisco Intersight Workload Optimizer EVAL/PoV Licenses</vt:lpstr>
      <vt:lpstr>How to get access to Intersight Workload Optimizer – EVAL – Proof of Value (PoV)</vt:lpstr>
      <vt:lpstr>Cisco Intersight Workload Optimizer NFR Licenses</vt:lpstr>
      <vt:lpstr>Intersight Workload Optimizer – NFR Licenses</vt:lpstr>
      <vt:lpstr>Creating a Deal: Deal Screen</vt:lpstr>
      <vt:lpstr>Creating a Deal: Deal Screen</vt:lpstr>
      <vt:lpstr>Creating a Deal: Deal Screen</vt:lpstr>
      <vt:lpstr>Registering a Deal: Deal Screen</vt:lpstr>
      <vt:lpstr>Registering a Deal: Quote Screen</vt:lpstr>
      <vt:lpstr>Registering a Deal: Review &amp; Submit Screen</vt:lpstr>
      <vt:lpstr>Cisco Intersight Workload Optimizer Internal Lab licenses</vt:lpstr>
      <vt:lpstr>Intersight Workload Optimizer – Lab Licenses</vt:lpstr>
      <vt:lpstr>Intersight Workload Optimizer – Lab Licenses</vt:lpstr>
      <vt:lpstr>Intersight Workload Optimizer – Lab Licenses</vt:lpstr>
      <vt:lpstr>Cisco Intersight Workload Optimizer Discount Restricted Product (DRP) Exception Process</vt:lpstr>
      <vt:lpstr>Discount Restricted Product (DRP) Exception</vt:lpstr>
      <vt:lpstr>Discount Restricted Product (DRP) Exception</vt:lpstr>
      <vt:lpstr>Discount Exception Process Overview</vt:lpstr>
      <vt:lpstr>Discount Exception Process Overview</vt:lpstr>
      <vt:lpstr>Exception Process Steps</vt:lpstr>
      <vt:lpstr>Exception Process Steps </vt:lpstr>
      <vt:lpstr>Exception Process Guidelines</vt:lpstr>
      <vt:lpstr>Exception Process Steps </vt:lpstr>
      <vt:lpstr>Cisco Intersight Workload Optimizer Deployment Services</vt:lpstr>
      <vt:lpstr>PowerPoint Presentation</vt:lpstr>
      <vt:lpstr>CX Resources:</vt:lpstr>
      <vt:lpstr>Cisco Intersight Workload Optimizer SFDC Tagging</vt:lpstr>
      <vt:lpstr>PowerPoint Presentation</vt:lpstr>
      <vt:lpstr>PowerPoint Presentation</vt:lpstr>
      <vt:lpstr>Tagging CWOM opportunities in SFDC – PSS*</vt:lpstr>
      <vt:lpstr>Tagging IWO opportunities in SFDC – PSS*</vt:lpstr>
      <vt:lpstr>PowerPoint Presentation</vt:lpstr>
    </vt:vector>
  </TitlesOfParts>
  <Company>NDS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Pius (spius)</dc:creator>
  <cp:lastModifiedBy>Francoise Rees</cp:lastModifiedBy>
  <cp:revision>936</cp:revision>
  <cp:lastPrinted>2016-04-29T20:31:14Z</cp:lastPrinted>
  <dcterms:created xsi:type="dcterms:W3CDTF">2014-07-09T19:55:36Z</dcterms:created>
  <dcterms:modified xsi:type="dcterms:W3CDTF">2021-11-16T00:12:03Z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0x01010036FA873B24AE6B4097581086D2EB06C7</vt:lpwstr>
  </property>
</Properties>
</file>